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78" r:id="rId5"/>
    <p:sldMasterId id="2147483779" r:id="rId6"/>
    <p:sldMasterId id="2147483780" r:id="rId7"/>
    <p:sldMasterId id="2147483781" r:id="rId8"/>
    <p:sldMasterId id="2147483782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</p:sldIdLst>
  <p:sldSz cy="5143500" cx="9144000"/>
  <p:notesSz cx="6858000" cy="9144000"/>
  <p:embeddedFontLst>
    <p:embeddedFont>
      <p:font typeface="Roboto Black"/>
      <p:bold r:id="rId35"/>
      <p:boldItalic r:id="rId36"/>
    </p:embeddedFont>
    <p:embeddedFont>
      <p:font typeface="Roboto"/>
      <p:regular r:id="rId37"/>
      <p:bold r:id="rId38"/>
      <p:italic r:id="rId39"/>
      <p:boldItalic r:id="rId40"/>
    </p:embeddedFont>
    <p:embeddedFont>
      <p:font typeface="Roboto Light"/>
      <p:regular r:id="rId41"/>
      <p:bold r:id="rId42"/>
      <p:italic r:id="rId43"/>
      <p:boldItalic r:id="rId44"/>
    </p:embeddedFont>
    <p:embeddedFont>
      <p:font typeface="Helvetica Neue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91">
          <p15:clr>
            <a:srgbClr val="9E9E9E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14A2552-B380-4298-9D7C-F0324E58AE98}">
  <a:tblStyle styleId="{914A2552-B380-4298-9D7C-F0324E58AE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BBE3785F-5E7B-4591-A1F1-9311889697E0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91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13" Type="http://schemas.openxmlformats.org/officeDocument/2006/relationships/slide" Target="slides/slide3.xml"/><Relationship Id="rId39" Type="http://schemas.openxmlformats.org/officeDocument/2006/relationships/font" Target="fonts/Roboto-italic.fntdata"/><Relationship Id="rId18" Type="http://schemas.openxmlformats.org/officeDocument/2006/relationships/slide" Target="slides/slide8.xml"/><Relationship Id="rId42" Type="http://schemas.openxmlformats.org/officeDocument/2006/relationships/font" Target="fonts/RobotoLight-bold.fntdata"/><Relationship Id="rId21" Type="http://schemas.openxmlformats.org/officeDocument/2006/relationships/slide" Target="slides/slide11.xml"/><Relationship Id="rId47" Type="http://schemas.openxmlformats.org/officeDocument/2006/relationships/font" Target="fonts/HelveticaNeue-italic.fntdata"/><Relationship Id="rId34" Type="http://schemas.openxmlformats.org/officeDocument/2006/relationships/slide" Target="slides/slide24.xml"/><Relationship Id="rId50" Type="http://schemas.openxmlformats.org/officeDocument/2006/relationships/customXml" Target="../customXml/item2.xml"/><Relationship Id="rId7" Type="http://schemas.openxmlformats.org/officeDocument/2006/relationships/slideMaster" Target="slideMasters/slideMaster3.xml"/><Relationship Id="rId2" Type="http://schemas.openxmlformats.org/officeDocument/2006/relationships/viewProps" Target="viewProps.xml"/><Relationship Id="rId29" Type="http://schemas.openxmlformats.org/officeDocument/2006/relationships/slide" Target="slides/slide19.xml"/><Relationship Id="rId16" Type="http://schemas.openxmlformats.org/officeDocument/2006/relationships/slide" Target="slides/slide6.xml"/><Relationship Id="rId40" Type="http://schemas.openxmlformats.org/officeDocument/2006/relationships/font" Target="fonts/Roboto-boldItalic.fntdata"/><Relationship Id="rId24" Type="http://schemas.openxmlformats.org/officeDocument/2006/relationships/slide" Target="slides/slide14.xml"/><Relationship Id="rId45" Type="http://schemas.openxmlformats.org/officeDocument/2006/relationships/font" Target="fonts/HelveticaNeue-regular.fntdata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font" Target="fonts/Roboto-regular.fntdata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5.xml"/><Relationship Id="rId36" Type="http://schemas.openxmlformats.org/officeDocument/2006/relationships/font" Target="fonts/RobotoBlack-boldItalic.fntdata"/><Relationship Id="rId49" Type="http://schemas.openxmlformats.org/officeDocument/2006/relationships/customXml" Target="../customXml/item1.xml"/><Relationship Id="rId44" Type="http://schemas.openxmlformats.org/officeDocument/2006/relationships/font" Target="fonts/RobotoLight-boldItalic.fntdata"/><Relationship Id="rId31" Type="http://schemas.openxmlformats.org/officeDocument/2006/relationships/slide" Target="slides/slide21.xml"/><Relationship Id="rId10" Type="http://schemas.openxmlformats.org/officeDocument/2006/relationships/notesMaster" Target="notesMasters/notesMaster1.xml"/><Relationship Id="rId19" Type="http://schemas.openxmlformats.org/officeDocument/2006/relationships/slide" Target="slides/slide9.xml"/><Relationship Id="rId22" Type="http://schemas.openxmlformats.org/officeDocument/2006/relationships/slide" Target="slides/slide12.xml"/><Relationship Id="rId43" Type="http://schemas.openxmlformats.org/officeDocument/2006/relationships/font" Target="fonts/RobotoLight-italic.fntdata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font" Target="fonts/HelveticaNeue-boldItalic.fntdata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font" Target="fonts/RobotoBlack-bold.fntdata"/><Relationship Id="rId14" Type="http://schemas.openxmlformats.org/officeDocument/2006/relationships/slide" Target="slides/slide4.xml"/><Relationship Id="rId8" Type="http://schemas.openxmlformats.org/officeDocument/2006/relationships/slideMaster" Target="slideMasters/slideMaster4.xml"/><Relationship Id="rId51" Type="http://schemas.openxmlformats.org/officeDocument/2006/relationships/customXml" Target="../customXml/item3.xml"/><Relationship Id="rId3" Type="http://schemas.openxmlformats.org/officeDocument/2006/relationships/presProps" Target="presProps.xml"/><Relationship Id="rId46" Type="http://schemas.openxmlformats.org/officeDocument/2006/relationships/font" Target="fonts/HelveticaNeue-bold.fntdata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38" Type="http://schemas.openxmlformats.org/officeDocument/2006/relationships/font" Target="fonts/Roboto-bold.fntdata"/><Relationship Id="rId20" Type="http://schemas.openxmlformats.org/officeDocument/2006/relationships/slide" Target="slides/slide10.xml"/><Relationship Id="rId41" Type="http://schemas.openxmlformats.org/officeDocument/2006/relationships/font" Target="fonts/RobotoLight-regular.fntdata"/><Relationship Id="rId1" Type="http://schemas.openxmlformats.org/officeDocument/2006/relationships/theme" Target="theme/theme5.xml"/><Relationship Id="rId6" Type="http://schemas.openxmlformats.org/officeDocument/2006/relationships/slideMaster" Target="slideMasters/slideMaster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forms/d/e/1FAIpQLSfDOpLoARoa93c2IMVBSyxY3Wy0D0E2YHpne07VBs8YspSP3A/viewform?usp=dialog" TargetMode="External"/><Relationship Id="rId3" Type="http://schemas.openxmlformats.org/officeDocument/2006/relationships/hyperlink" Target="https://www.qrcode-monkey.com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d055e543cf_0_3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3d055e543cf_0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itinerari de “decideix amb dades” i la IA tenia alt impacte en tots els objectius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3fd4d8690c6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1" name="Google Shape;1061;g3fd4d8690c6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Jo he vist cotxes que van sols i tal. És un lego de coses petites, no AGI: NO. Combinació de moltes petites tasques ben executada.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En les empreses això és el que tenim, no hi ha solucions màgiques (almenys encara).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Així doncs, el nostre objectiu és identificar clarament els casos d'ús: què, infraestructura, dades i retorn.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3fd47e1318b_0_19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1" name="Google Shape;1081;g3fd47e1318b_0_19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Aleshores, què poden fer els algoritmes per una empresa?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Distingim entre IA personal i IA empresarial. La IA personal és la que qualsevol persona aquí ja podria estar utilitzant (ChatGPT, Gemini, assistents d'algun tipus...).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Empresa limitada per protocols, nivells d'accés a dades...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3fd47e1318b_0_19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0" name="Google Shape;1100;g3fd47e1318b_0_19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primer, quin no s'hauria d'abordar amb IA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3fd47e1318b_0_19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5" name="Google Shape;1115;g3fd47e1318b_0_19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Taxonomia senzilla i útil: dos blocs fàcils d'entendre.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Tot això està molt bé però l’important és això pq em serveix?? quina acció faré en base a això?? pq si no faig res, predir per predir, no serveix de res. La IA empresarial és predir/etiquetar, etc. i prendre accions en base a això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3fd47e1318b_0_19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2" name="Google Shape;1132;g3fd47e1318b_0_19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ca" sz="1300"/>
              <a:t>Tasques més habituals: aprendre de fets ja observats</a:t>
            </a:r>
            <a:endParaRPr b="1"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fd47e1318b_0_19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1" name="Google Shape;1151;g3fd47e1318b_0_19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L'algoritme és fonamental, però perquè la solució funcioni correctament també necessitem controlar l'entrada de les dades i com es consumeixen els resultats.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g3fd47e1318b_0_20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6" name="Google Shape;1186;g3fd47e1318b_0_2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3fd47e1318b_0_20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9" name="Google Shape;1229;g3fd47e1318b_0_20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300"/>
              <a:t>Els més útils són els anteriors, en general.</a:t>
            </a:r>
            <a:endParaRPr b="1"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300"/>
              <a:t>Però si no tinc resultats (perquè no els he desat), puc fer coses? Sí!</a:t>
            </a:r>
            <a:endParaRPr b="1"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300"/>
              <a:t>Explotar l'estructura per agrupar i definir com actuar</a:t>
            </a:r>
            <a:endParaRPr b="1"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g3fd47e1318b_0_20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g3fd47e1318b_0_20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g3fd47e1318b_0_2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8" name="Google Shape;1268;g3fd47e1318b_0_2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3d055e543cf_0_9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3d055e543cf_0_9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g3fd47e1318b_0_2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2" name="Google Shape;1372;g3fd47e1318b_0_2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g3fd47e1318b_0_2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3" name="Google Shape;1483;g3fd47e1318b_0_2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3fd47e1318b_0_24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3fd47e1318b_0_2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g3fd47e1318b_0_3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3" name="Google Shape;1553;g3fd47e1318b_0_3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g3fd47e1318b_0_25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2" name="Google Shape;1572;g3fd47e1318b_0_2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u="sng">
                <a:solidFill>
                  <a:schemeClr val="hlink"/>
                </a:solidFill>
                <a:hlinkClick r:id="rId2"/>
              </a:rPr>
              <a:t>https://docs.google.com/forms/d/e/1FAIpQLSfDOpLoARoa93c2IMVBSyxY3Wy0D0E2YHpne07VBs8YspSP3A/viewform?usp=dialog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u="sng">
                <a:solidFill>
                  <a:schemeClr val="hlink"/>
                </a:solidFill>
                <a:hlinkClick r:id="rId3"/>
              </a:rPr>
              <a:t>https://www.qrcode-monkey.com/</a:t>
            </a:r>
            <a:r>
              <a:rPr lang="ca"/>
              <a:t>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3d055e543cf_0_9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3d055e543cf_0_9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3fd47e1318b_0_18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3fd47e1318b_0_18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5 mins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3fd4d8690c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" name="Google Shape;962;g3fd4d8690c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4’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3fd4d8690c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1" name="Google Shape;981;g3fd4d8690c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Una definició que és útil en aquest context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3fd4d8690c6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8" name="Google Shape;998;g3fd4d8690c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Una definició que és útil en aquest context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3fd4d8690c6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9" name="Google Shape;1019;g3fd4d8690c6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Una definició que és útil en aquest context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g3fd4d8690c6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0" name="Google Shape;1040;g3fd4d8690c6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Una definició que és útil en aquest context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Relationship Id="rId3" Type="http://schemas.openxmlformats.org/officeDocument/2006/relationships/image" Target="../media/image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2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2.jpg"/><Relationship Id="rId3" Type="http://schemas.openxmlformats.org/officeDocument/2006/relationships/image" Target="../media/image1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jpg"/><Relationship Id="rId3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jp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jp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jp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2.jpg"/><Relationship Id="rId3" Type="http://schemas.openxmlformats.org/officeDocument/2006/relationships/image" Target="../media/image1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00058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" title="dribia-home-bg_compressed.jpg"/>
          <p:cNvPicPr preferRelativeResize="0"/>
          <p:nvPr/>
        </p:nvPicPr>
        <p:blipFill rotWithShape="1">
          <a:blip r:embed="rId2">
            <a:alphaModFix/>
          </a:blip>
          <a:srcRect b="8117" l="0" r="0" t="13531"/>
          <a:stretch/>
        </p:blipFill>
        <p:spPr>
          <a:xfrm>
            <a:off x="0" y="0"/>
            <a:ext cx="9284700" cy="5143499"/>
          </a:xfrm>
          <a:prstGeom prst="rect">
            <a:avLst/>
          </a:prstGeom>
          <a:solidFill>
            <a:srgbClr val="000058">
              <a:alpha val="65470"/>
            </a:srgbClr>
          </a:solidFill>
          <a:ln>
            <a:noFill/>
          </a:ln>
        </p:spPr>
      </p:pic>
      <p:sp>
        <p:nvSpPr>
          <p:cNvPr id="18" name="Google Shape;18;p2"/>
          <p:cNvSpPr/>
          <p:nvPr/>
        </p:nvSpPr>
        <p:spPr>
          <a:xfrm>
            <a:off x="0" y="-12"/>
            <a:ext cx="9284700" cy="5143500"/>
          </a:xfrm>
          <a:prstGeom prst="rect">
            <a:avLst/>
          </a:prstGeom>
          <a:solidFill>
            <a:srgbClr val="000058">
              <a:alpha val="65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2"/>
          <p:cNvSpPr txBox="1"/>
          <p:nvPr/>
        </p:nvSpPr>
        <p:spPr>
          <a:xfrm>
            <a:off x="431550" y="1276875"/>
            <a:ext cx="82809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4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Títol</a:t>
            </a:r>
            <a:endParaRPr b="1" sz="44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3558450" y="3149025"/>
            <a:ext cx="20271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endParaRPr sz="1300">
              <a:solidFill>
                <a:srgbClr val="7EC1FF"/>
              </a:solidFill>
            </a:endParaRPr>
          </a:p>
        </p:txBody>
      </p:sp>
      <p:sp>
        <p:nvSpPr>
          <p:cNvPr id="22" name="Google Shape;22;p2"/>
          <p:cNvSpPr txBox="1"/>
          <p:nvPr/>
        </p:nvSpPr>
        <p:spPr>
          <a:xfrm>
            <a:off x="431550" y="2207100"/>
            <a:ext cx="8280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SUBTITOL</a:t>
            </a:r>
            <a:endParaRPr b="1" sz="44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" name="Google Shape;2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8329" y="4215575"/>
            <a:ext cx="951428" cy="2217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Google Shape;24;p2"/>
          <p:cNvCxnSpPr/>
          <p:nvPr/>
        </p:nvCxnSpPr>
        <p:spPr>
          <a:xfrm flipH="1">
            <a:off x="4569450" y="4127825"/>
            <a:ext cx="5100" cy="397200"/>
          </a:xfrm>
          <a:prstGeom prst="straightConnector1">
            <a:avLst/>
          </a:prstGeom>
          <a:noFill/>
          <a:ln cap="flat" cmpd="sng" w="19050">
            <a:solidFill>
              <a:srgbClr val="FF3A3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" name="Google Shape;25;p2"/>
          <p:cNvSpPr txBox="1"/>
          <p:nvPr/>
        </p:nvSpPr>
        <p:spPr>
          <a:xfrm>
            <a:off x="3013375" y="4126338"/>
            <a:ext cx="1362300" cy="400200"/>
          </a:xfrm>
          <a:prstGeom prst="rect">
            <a:avLst/>
          </a:prstGeom>
          <a:solidFill>
            <a:srgbClr val="FFCD1B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990000"/>
                </a:solidFill>
                <a:latin typeface="Roboto"/>
                <a:ea typeface="Roboto"/>
                <a:cs typeface="Roboto"/>
                <a:sym typeface="Roboto"/>
              </a:rPr>
              <a:t>LOGO CLIENT</a:t>
            </a:r>
            <a:endParaRPr>
              <a:solidFill>
                <a:srgbClr val="99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">
  <p:cSld name="TITLE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9" name="Google Shape;109;p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0" name="Google Shape;11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8">
  <p:cSld name="TITLE_8"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0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4" name="Google Shape;664;p10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5" name="Google Shape;665;p10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9">
  <p:cSld name="TITLE_9"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0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8" name="Google Shape;668;p10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9" name="Google Shape;669;p10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0">
  <p:cSld name="TITLE_10"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0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72" name="Google Shape;672;p10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3" name="Google Shape;673;p10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1">
  <p:cSld name="TITLE_11"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0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76" name="Google Shape;676;p10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7" name="Google Shape;677;p10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">
  <p:cSld name="TITLE_9_1"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0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80" name="Google Shape;680;p10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81" name="Google Shape;681;p10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 2">
  <p:cSld name="TITLE_9_3"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0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84" name="Google Shape;684;p10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85" name="Google Shape;685;p10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 1">
  <p:cSld name="TITLE_9_2"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88" name="Google Shape;688;p1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89" name="Google Shape;689;p1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2">
  <p:cSld name="TITLE_12"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1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92" name="Google Shape;692;p1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93" name="Google Shape;693;p1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2 1">
  <p:cSld name="TITLE_13"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96" name="Google Shape;696;p1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97" name="Google Shape;697;p1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00058"/>
        </a:solidFill>
      </p:bgPr>
    </p:bg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114"/>
          <p:cNvGrpSpPr/>
          <p:nvPr/>
        </p:nvGrpSpPr>
        <p:grpSpPr>
          <a:xfrm>
            <a:off x="0" y="-12"/>
            <a:ext cx="9284703" cy="5143516"/>
            <a:chOff x="0" y="-12"/>
            <a:chExt cx="9284703" cy="5143516"/>
          </a:xfrm>
        </p:grpSpPr>
        <p:pic>
          <p:nvPicPr>
            <p:cNvPr id="704" name="Google Shape;704;p114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3" cy="5143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5" name="Google Shape;705;p114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6" name="Google Shape;706;p1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07" name="Google Shape;707;p1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708" name="Google Shape;708;p114"/>
          <p:cNvGrpSpPr/>
          <p:nvPr/>
        </p:nvGrpSpPr>
        <p:grpSpPr>
          <a:xfrm rot="-5400000">
            <a:off x="65737" y="402895"/>
            <a:ext cx="398985" cy="92929"/>
            <a:chOff x="1272150" y="2266800"/>
            <a:chExt cx="5076150" cy="1182300"/>
          </a:xfrm>
        </p:grpSpPr>
        <p:sp>
          <p:nvSpPr>
            <p:cNvPr id="709" name="Google Shape;709;p114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0" name="Google Shape;710;p114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1" name="Google Shape;711;p114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2" name="Google Shape;712;p114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3" name="Google Shape;713;p114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4" name="Google Shape;714;p114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15" name="Google Shape;715;p114"/>
          <p:cNvSpPr txBox="1"/>
          <p:nvPr>
            <p:ph type="title"/>
          </p:nvPr>
        </p:nvSpPr>
        <p:spPr>
          <a:xfrm>
            <a:off x="405525" y="2079875"/>
            <a:ext cx="8280900" cy="783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16" name="Google Shape;716;p114"/>
          <p:cNvSpPr txBox="1"/>
          <p:nvPr>
            <p:ph idx="2" type="subTitle"/>
          </p:nvPr>
        </p:nvSpPr>
        <p:spPr>
          <a:xfrm>
            <a:off x="405525" y="2897675"/>
            <a:ext cx="7867200" cy="250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3A3A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2">
  <p:cSld name="TITLE_2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3" name="Google Shape;113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4" name="Google Shape;11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0058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115"/>
          <p:cNvGrpSpPr/>
          <p:nvPr/>
        </p:nvGrpSpPr>
        <p:grpSpPr>
          <a:xfrm>
            <a:off x="0" y="-12"/>
            <a:ext cx="9284703" cy="5143516"/>
            <a:chOff x="0" y="-12"/>
            <a:chExt cx="9284703" cy="5143516"/>
          </a:xfrm>
        </p:grpSpPr>
        <p:pic>
          <p:nvPicPr>
            <p:cNvPr id="719" name="Google Shape;719;p115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3" cy="5143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0" name="Google Shape;720;p115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1" name="Google Shape;721;p1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722" name="Google Shape;722;p115"/>
          <p:cNvSpPr/>
          <p:nvPr/>
        </p:nvSpPr>
        <p:spPr>
          <a:xfrm>
            <a:off x="537626" y="1476750"/>
            <a:ext cx="11865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Projecte Goia</a:t>
            </a:r>
            <a:endParaRPr b="1" sz="13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23" name="Google Shape;723;p115"/>
          <p:cNvGrpSpPr/>
          <p:nvPr/>
        </p:nvGrpSpPr>
        <p:grpSpPr>
          <a:xfrm>
            <a:off x="1724125" y="1476747"/>
            <a:ext cx="324000" cy="313800"/>
            <a:chOff x="1199125" y="1476747"/>
            <a:chExt cx="324000" cy="313800"/>
          </a:xfrm>
        </p:grpSpPr>
        <p:sp>
          <p:nvSpPr>
            <p:cNvPr id="724" name="Google Shape;724;p115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25" name="Google Shape;725;p1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6" name="Google Shape;726;p115"/>
          <p:cNvGrpSpPr/>
          <p:nvPr/>
        </p:nvGrpSpPr>
        <p:grpSpPr>
          <a:xfrm rot="-5400000">
            <a:off x="65737" y="402895"/>
            <a:ext cx="398985" cy="92929"/>
            <a:chOff x="1272150" y="2266800"/>
            <a:chExt cx="5076150" cy="1182300"/>
          </a:xfrm>
        </p:grpSpPr>
        <p:sp>
          <p:nvSpPr>
            <p:cNvPr id="727" name="Google Shape;727;p115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8" name="Google Shape;728;p115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9" name="Google Shape;729;p115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0" name="Google Shape;730;p115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1" name="Google Shape;731;p115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2" name="Google Shape;732;p115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33" name="Google Shape;733;p115"/>
          <p:cNvSpPr txBox="1"/>
          <p:nvPr>
            <p:ph type="title"/>
          </p:nvPr>
        </p:nvSpPr>
        <p:spPr>
          <a:xfrm>
            <a:off x="405525" y="2079875"/>
            <a:ext cx="7867200" cy="7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16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36" name="Google Shape;736;p116"/>
          <p:cNvSpPr txBox="1"/>
          <p:nvPr>
            <p:ph idx="1" type="body"/>
          </p:nvPr>
        </p:nvSpPr>
        <p:spPr>
          <a:xfrm>
            <a:off x="432575" y="11322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Char char="■"/>
              <a:defRPr>
                <a:solidFill>
                  <a:srgbClr val="000058"/>
                </a:solidFill>
              </a:defRPr>
            </a:lvl2pPr>
            <a:lvl3pPr indent="-292100" lvl="2" marL="1371600">
              <a:spcBef>
                <a:spcPts val="1600"/>
              </a:spcBef>
              <a:spcAft>
                <a:spcPts val="0"/>
              </a:spcAft>
              <a:buClr>
                <a:srgbClr val="3684EB"/>
              </a:buClr>
              <a:buSzPts val="10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7EC1FF"/>
              </a:buClr>
              <a:buSzPts val="1400"/>
              <a:buChar char="▪"/>
              <a:defRPr>
                <a:solidFill>
                  <a:srgbClr val="000058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37" name="Google Shape;737;p1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738" name="Google Shape;738;p116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739" name="Google Shape;739;p116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116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116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116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116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116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17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7" name="Google Shape;747;p117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8" name="Google Shape;748;p1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9" name="Google Shape;749;p1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750" name="Google Shape;750;p117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751" name="Google Shape;751;p11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11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11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11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11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11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taula">
  <p:cSld name="CUSTOM_1"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18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59" name="Google Shape;759;p118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graphicFrame>
        <p:nvGraphicFramePr>
          <p:cNvPr id="760" name="Google Shape;760;p118"/>
          <p:cNvGraphicFramePr/>
          <p:nvPr/>
        </p:nvGraphicFramePr>
        <p:xfrm>
          <a:off x="5409712" y="11524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{914A2552-B380-4298-9D7C-F0324E58AE98}</a:tableStyleId>
              </a:tblPr>
              <a:tblGrid>
                <a:gridCol w="1903675"/>
                <a:gridCol w="661375"/>
              </a:tblGrid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Salon         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1018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Comedor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702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Cocina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492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Entrada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449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407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Pasillo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258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Terraza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176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Baño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141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Estudio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136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 principal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107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Exterior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82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Suite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Living room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</a:tbl>
          </a:graphicData>
        </a:graphic>
      </p:graphicFrame>
      <p:grpSp>
        <p:nvGrpSpPr>
          <p:cNvPr id="761" name="Google Shape;761;p118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762" name="Google Shape;762;p118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118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118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118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118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118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19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0" name="Google Shape;770;p1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771" name="Google Shape;771;p119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772" name="Google Shape;772;p119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119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119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119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119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119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80" name="Google Shape;780;p1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781" name="Google Shape;781;p120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782" name="Google Shape;782;p120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120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120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120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120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120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nc" type="blank">
  <p:cSld name="BLANK"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790" name="Google Shape;790;p121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791" name="Google Shape;791;p121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121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121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121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121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121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u">
  <p:cSld name="CUSTOM_2">
    <p:bg>
      <p:bgPr>
        <a:solidFill>
          <a:srgbClr val="000058"/>
        </a:solidFill>
      </p:bgPr>
    </p:bg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">
  <p:cSld name="TITLE_1"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00" name="Google Shape;800;p1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01" name="Google Shape;801;p1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2">
  <p:cSld name="TITLE_2"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04" name="Google Shape;804;p1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05" name="Google Shape;805;p1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3">
  <p:cSld name="TITLE_3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7" name="Google Shape;117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8" name="Google Shape;11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3">
  <p:cSld name="TITLE_3"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08" name="Google Shape;808;p1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09" name="Google Shape;809;p1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4">
  <p:cSld name="TITLE_4"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12" name="Google Shape;812;p1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13" name="Google Shape;813;p1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5">
  <p:cSld name="TITLE_5"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16" name="Google Shape;816;p1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17" name="Google Shape;817;p1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6">
  <p:cSld name="TITLE_6"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20" name="Google Shape;820;p1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21" name="Google Shape;821;p1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7">
  <p:cSld name="TITLE_7"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24" name="Google Shape;824;p1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25" name="Google Shape;825;p1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8">
  <p:cSld name="TITLE_8"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3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28" name="Google Shape;828;p13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29" name="Google Shape;829;p1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9">
  <p:cSld name="TITLE_9"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32" name="Google Shape;832;p1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33" name="Google Shape;833;p1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0">
  <p:cSld name="TITLE_10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3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36" name="Google Shape;836;p13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37" name="Google Shape;837;p1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1">
  <p:cSld name="TITLE_11"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40" name="Google Shape;840;p1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41" name="Google Shape;841;p1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2">
  <p:cSld name="TITLE_13"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3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44" name="Google Shape;844;p13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45" name="Google Shape;845;p1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4">
  <p:cSld name="TITLE_4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2" name="Google Shape;12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1 1">
  <p:cSld name="TITLE_12"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3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48" name="Google Shape;848;p13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49" name="Google Shape;849;p1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5">
  <p:cSld name="TITLE_5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5" name="Google Shape;125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6" name="Google Shape;12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6">
  <p:cSld name="TITLE_6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9" name="Google Shape;129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0" name="Google Shape;13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7">
  <p:cSld name="TITLE_7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3" name="Google Shape;133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4" name="Google Shape;13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8">
  <p:cSld name="TITLE_8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7" name="Google Shape;137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8" name="Google Shape;13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9">
  <p:cSld name="TITLE_9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1" name="Google Shape;141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2" name="Google Shape;14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0">
  <p:cSld name="TITLE_10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5" name="Google Shape;145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6" name="Google Shape;14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0058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3" title="dribia-home-bg_compressed.jpg"/>
          <p:cNvPicPr preferRelativeResize="0"/>
          <p:nvPr/>
        </p:nvPicPr>
        <p:blipFill rotWithShape="1">
          <a:blip r:embed="rId2">
            <a:alphaModFix/>
          </a:blip>
          <a:srcRect b="8117" l="0" r="0" t="13531"/>
          <a:stretch/>
        </p:blipFill>
        <p:spPr>
          <a:xfrm>
            <a:off x="0" y="0"/>
            <a:ext cx="9284700" cy="5143499"/>
          </a:xfrm>
          <a:prstGeom prst="rect">
            <a:avLst/>
          </a:prstGeom>
          <a:solidFill>
            <a:srgbClr val="000058">
              <a:alpha val="65470"/>
            </a:srgbClr>
          </a:solidFill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0" y="-12"/>
            <a:ext cx="9284700" cy="5143500"/>
          </a:xfrm>
          <a:prstGeom prst="rect">
            <a:avLst/>
          </a:prstGeom>
          <a:solidFill>
            <a:srgbClr val="000058">
              <a:alpha val="65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537626" y="1476750"/>
            <a:ext cx="11865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Projecte</a:t>
            </a:r>
            <a:endParaRPr b="1" sz="13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1" name="Google Shape;31;p3"/>
          <p:cNvGrpSpPr/>
          <p:nvPr/>
        </p:nvGrpSpPr>
        <p:grpSpPr>
          <a:xfrm>
            <a:off x="1724125" y="1476747"/>
            <a:ext cx="324000" cy="313800"/>
            <a:chOff x="1199125" y="1476747"/>
            <a:chExt cx="324000" cy="313800"/>
          </a:xfrm>
        </p:grpSpPr>
        <p:sp>
          <p:nvSpPr>
            <p:cNvPr id="32" name="Google Shape;32;p3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3" name="Google Shape;33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Google Shape;34;p3"/>
          <p:cNvGrpSpPr/>
          <p:nvPr/>
        </p:nvGrpSpPr>
        <p:grpSpPr>
          <a:xfrm rot="-5400000">
            <a:off x="65737" y="402895"/>
            <a:ext cx="398985" cy="92929"/>
            <a:chOff x="1272150" y="2266800"/>
            <a:chExt cx="5076150" cy="1182300"/>
          </a:xfrm>
        </p:grpSpPr>
        <p:sp>
          <p:nvSpPr>
            <p:cNvPr id="35" name="Google Shape;35;p3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1" name="Google Shape;41;p3"/>
          <p:cNvSpPr txBox="1"/>
          <p:nvPr>
            <p:ph type="title"/>
          </p:nvPr>
        </p:nvSpPr>
        <p:spPr>
          <a:xfrm>
            <a:off x="405525" y="2079875"/>
            <a:ext cx="7867200" cy="7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2" name="Google Shape;42;p3"/>
          <p:cNvSpPr txBox="1"/>
          <p:nvPr>
            <p:ph idx="2" type="title"/>
          </p:nvPr>
        </p:nvSpPr>
        <p:spPr>
          <a:xfrm>
            <a:off x="405525" y="2860613"/>
            <a:ext cx="7867200" cy="7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1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1">
  <p:cSld name="TITLE_11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9" name="Google Shape;149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0" name="Google Shape;15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2">
  <p:cSld name="TITLE_12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3" name="Google Shape;153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4" name="Google Shape;15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 3">
  <p:cSld name="TITLE_9_4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7" name="Google Shape;157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8" name="Google Shape;15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">
  <p:cSld name="TITLE_9_1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1" name="Google Shape;161;p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2" name="Google Shape;16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 2">
  <p:cSld name="TITLE_9_3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5" name="Google Shape;165;p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6" name="Google Shape;16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 1">
  <p:cSld name="TITLE_9_2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9" name="Google Shape;169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0" name="Google Shape;17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2 1">
  <p:cSld name="TITLE_13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3" name="Google Shape;173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4" name="Google Shape;174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_1">
    <p:bg>
      <p:bgPr>
        <a:solidFill>
          <a:srgbClr val="000058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" name="Google Shape;17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78" name="Google Shape;178;p28"/>
          <p:cNvSpPr txBox="1"/>
          <p:nvPr>
            <p:ph type="title"/>
          </p:nvPr>
        </p:nvSpPr>
        <p:spPr>
          <a:xfrm>
            <a:off x="405525" y="2079875"/>
            <a:ext cx="82809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51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9" name="Google Shape;179;p28"/>
          <p:cNvSpPr txBox="1"/>
          <p:nvPr>
            <p:ph idx="2" type="subTitle"/>
          </p:nvPr>
        </p:nvSpPr>
        <p:spPr>
          <a:xfrm>
            <a:off x="405525" y="2897675"/>
            <a:ext cx="78672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FF3A3A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4">
  <p:cSld name="TITLE_14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2" name="Google Shape;182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3" name="Google Shape;18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00058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31"/>
          <p:cNvGrpSpPr/>
          <p:nvPr/>
        </p:nvGrpSpPr>
        <p:grpSpPr>
          <a:xfrm>
            <a:off x="0" y="-12"/>
            <a:ext cx="9284703" cy="5143516"/>
            <a:chOff x="0" y="-12"/>
            <a:chExt cx="9284703" cy="5143516"/>
          </a:xfrm>
        </p:grpSpPr>
        <p:pic>
          <p:nvPicPr>
            <p:cNvPr id="190" name="Google Shape;190;p31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3" cy="5143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31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2" name="Google Shape;192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93" name="Google Shape;193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194" name="Google Shape;194;p31"/>
          <p:cNvGrpSpPr/>
          <p:nvPr/>
        </p:nvGrpSpPr>
        <p:grpSpPr>
          <a:xfrm rot="-5400000">
            <a:off x="65737" y="402895"/>
            <a:ext cx="398985" cy="92929"/>
            <a:chOff x="1272150" y="2266800"/>
            <a:chExt cx="5076150" cy="1182300"/>
          </a:xfrm>
        </p:grpSpPr>
        <p:sp>
          <p:nvSpPr>
            <p:cNvPr id="195" name="Google Shape;195;p31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6" name="Google Shape;196;p31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7" name="Google Shape;197;p31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8" name="Google Shape;198;p31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9" name="Google Shape;199;p31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0" name="Google Shape;200;p31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01" name="Google Shape;201;p31"/>
          <p:cNvSpPr txBox="1"/>
          <p:nvPr>
            <p:ph type="title"/>
          </p:nvPr>
        </p:nvSpPr>
        <p:spPr>
          <a:xfrm>
            <a:off x="405525" y="2079875"/>
            <a:ext cx="8280900" cy="783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2" name="Google Shape;202;p31"/>
          <p:cNvSpPr txBox="1"/>
          <p:nvPr>
            <p:ph idx="2" type="subTitle"/>
          </p:nvPr>
        </p:nvSpPr>
        <p:spPr>
          <a:xfrm>
            <a:off x="405525" y="2897675"/>
            <a:ext cx="7867200" cy="250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3A3A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" name="Google Shape;45;p4"/>
          <p:cNvSpPr txBox="1"/>
          <p:nvPr>
            <p:ph idx="1" type="body"/>
          </p:nvPr>
        </p:nvSpPr>
        <p:spPr>
          <a:xfrm>
            <a:off x="432575" y="11322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Char char="■"/>
              <a:defRPr>
                <a:solidFill>
                  <a:srgbClr val="000058"/>
                </a:solidFill>
              </a:defRPr>
            </a:lvl2pPr>
            <a:lvl3pPr indent="-292100" lvl="2" marL="1371600">
              <a:spcBef>
                <a:spcPts val="1600"/>
              </a:spcBef>
              <a:spcAft>
                <a:spcPts val="0"/>
              </a:spcAft>
              <a:buClr>
                <a:srgbClr val="3684EB"/>
              </a:buClr>
              <a:buSzPts val="10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7EC1FF"/>
              </a:buClr>
              <a:buSzPts val="1400"/>
              <a:buChar char="▪"/>
              <a:defRPr>
                <a:solidFill>
                  <a:srgbClr val="000058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47" name="Google Shape;47;p4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48" name="Google Shape;48;p4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0058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32"/>
          <p:cNvGrpSpPr/>
          <p:nvPr/>
        </p:nvGrpSpPr>
        <p:grpSpPr>
          <a:xfrm>
            <a:off x="0" y="-12"/>
            <a:ext cx="9284703" cy="5143516"/>
            <a:chOff x="0" y="-12"/>
            <a:chExt cx="9284703" cy="5143516"/>
          </a:xfrm>
        </p:grpSpPr>
        <p:pic>
          <p:nvPicPr>
            <p:cNvPr id="205" name="Google Shape;205;p32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3" cy="5143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32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7" name="Google Shape;207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208" name="Google Shape;208;p32"/>
          <p:cNvSpPr/>
          <p:nvPr/>
        </p:nvSpPr>
        <p:spPr>
          <a:xfrm>
            <a:off x="537626" y="1476750"/>
            <a:ext cx="11865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Projecte Goia</a:t>
            </a:r>
            <a:endParaRPr b="1" sz="13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09" name="Google Shape;209;p32"/>
          <p:cNvGrpSpPr/>
          <p:nvPr/>
        </p:nvGrpSpPr>
        <p:grpSpPr>
          <a:xfrm>
            <a:off x="1724125" y="1476747"/>
            <a:ext cx="324000" cy="313800"/>
            <a:chOff x="1199125" y="1476747"/>
            <a:chExt cx="324000" cy="313800"/>
          </a:xfrm>
        </p:grpSpPr>
        <p:sp>
          <p:nvSpPr>
            <p:cNvPr id="210" name="Google Shape;210;p32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1" name="Google Shape;211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2" name="Google Shape;212;p32"/>
          <p:cNvGrpSpPr/>
          <p:nvPr/>
        </p:nvGrpSpPr>
        <p:grpSpPr>
          <a:xfrm rot="-5400000">
            <a:off x="65737" y="402895"/>
            <a:ext cx="398985" cy="92929"/>
            <a:chOff x="1272150" y="2266800"/>
            <a:chExt cx="5076150" cy="1182300"/>
          </a:xfrm>
        </p:grpSpPr>
        <p:sp>
          <p:nvSpPr>
            <p:cNvPr id="213" name="Google Shape;213;p32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14" name="Google Shape;214;p32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15" name="Google Shape;215;p32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16" name="Google Shape;216;p32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17" name="Google Shape;217;p32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18" name="Google Shape;218;p32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19" name="Google Shape;219;p32"/>
          <p:cNvSpPr txBox="1"/>
          <p:nvPr>
            <p:ph type="title"/>
          </p:nvPr>
        </p:nvSpPr>
        <p:spPr>
          <a:xfrm>
            <a:off x="405525" y="2079875"/>
            <a:ext cx="7867200" cy="7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2" name="Google Shape;222;p33"/>
          <p:cNvSpPr txBox="1"/>
          <p:nvPr>
            <p:ph idx="1" type="body"/>
          </p:nvPr>
        </p:nvSpPr>
        <p:spPr>
          <a:xfrm>
            <a:off x="432575" y="11322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Char char="■"/>
              <a:defRPr>
                <a:solidFill>
                  <a:srgbClr val="000058"/>
                </a:solidFill>
              </a:defRPr>
            </a:lvl2pPr>
            <a:lvl3pPr indent="-292100" lvl="2" marL="1371600">
              <a:spcBef>
                <a:spcPts val="1600"/>
              </a:spcBef>
              <a:spcAft>
                <a:spcPts val="0"/>
              </a:spcAft>
              <a:buClr>
                <a:srgbClr val="3684EB"/>
              </a:buClr>
              <a:buSzPts val="10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7EC1FF"/>
              </a:buClr>
              <a:buSzPts val="1400"/>
              <a:buChar char="▪"/>
              <a:defRPr>
                <a:solidFill>
                  <a:srgbClr val="000058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3" name="Google Shape;223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224" name="Google Shape;224;p33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225" name="Google Shape;225;p33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3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3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3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33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3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4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3" name="Google Shape;233;p34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4" name="Google Shape;234;p3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5" name="Google Shape;235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236" name="Google Shape;236;p34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237" name="Google Shape;237;p34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4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4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4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4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4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taula">
  <p:cSld name="CUSTOM_1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5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45" name="Google Shape;245;p35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graphicFrame>
        <p:nvGraphicFramePr>
          <p:cNvPr id="246" name="Google Shape;246;p35"/>
          <p:cNvGraphicFramePr/>
          <p:nvPr/>
        </p:nvGraphicFramePr>
        <p:xfrm>
          <a:off x="5409712" y="11524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{914A2552-B380-4298-9D7C-F0324E58AE98}</a:tableStyleId>
              </a:tblPr>
              <a:tblGrid>
                <a:gridCol w="1903675"/>
                <a:gridCol w="661375"/>
              </a:tblGrid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Salon         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1018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Comedor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702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Cocina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492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Entrada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449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407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Pasillo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258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Terraza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176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Baño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141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Estudio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136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 principal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107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Exterior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82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Suite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Living room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</a:tbl>
          </a:graphicData>
        </a:graphic>
      </p:graphicFrame>
      <p:grpSp>
        <p:nvGrpSpPr>
          <p:cNvPr id="247" name="Google Shape;247;p35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248" name="Google Shape;248;p35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5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5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5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5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5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6" name="Google Shape;256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257" name="Google Shape;257;p36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258" name="Google Shape;258;p36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6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6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6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6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6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66" name="Google Shape;266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267" name="Google Shape;267;p37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268" name="Google Shape;268;p3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3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nc" type="blank">
  <p:cSld name="BLANK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276" name="Google Shape;276;p38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277" name="Google Shape;277;p38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8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8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8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8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38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u">
  <p:cSld name="CUSTOM_2">
    <p:bg>
      <p:bgPr>
        <a:solidFill>
          <a:srgbClr val="000058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">
  <p:cSld name="TITLE_1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86" name="Google Shape;286;p4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87" name="Google Shape;28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2">
  <p:cSld name="TITLE_2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90" name="Google Shape;290;p4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1" name="Google Shape;291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5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7" name="Google Shape;5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8" name="Google Shape;5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59" name="Google Shape;59;p5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60" name="Google Shape;60;p5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3">
  <p:cSld name="TITLE_3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94" name="Google Shape;294;p4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5" name="Google Shape;295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4">
  <p:cSld name="TITLE_4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98" name="Google Shape;298;p4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9" name="Google Shape;299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5">
  <p:cSld name="TITLE_5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02" name="Google Shape;302;p4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03" name="Google Shape;303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6">
  <p:cSld name="TITLE_6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06" name="Google Shape;306;p4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07" name="Google Shape;307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7">
  <p:cSld name="TITLE_7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10" name="Google Shape;310;p4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1" name="Google Shape;311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8">
  <p:cSld name="TITLE_8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14" name="Google Shape;314;p4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5" name="Google Shape;315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9">
  <p:cSld name="TITLE_9"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18" name="Google Shape;318;p4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9" name="Google Shape;319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0">
  <p:cSld name="TITLE_10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22" name="Google Shape;322;p4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23" name="Google Shape;323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1">
  <p:cSld name="TITLE_11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26" name="Google Shape;326;p5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27" name="Google Shape;327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2">
  <p:cSld name="TITLE_12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30" name="Google Shape;330;p5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1" name="Google Shape;331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taula">
  <p:cSld name="CUSTOM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8" name="Google Shape;68;p6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graphicFrame>
        <p:nvGraphicFramePr>
          <p:cNvPr id="69" name="Google Shape;69;p6"/>
          <p:cNvGraphicFramePr/>
          <p:nvPr/>
        </p:nvGraphicFramePr>
        <p:xfrm>
          <a:off x="5409712" y="11524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{914A2552-B380-4298-9D7C-F0324E58AE98}</a:tableStyleId>
              </a:tblPr>
              <a:tblGrid>
                <a:gridCol w="1903675"/>
                <a:gridCol w="661375"/>
              </a:tblGrid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Salon         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1018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Comedor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702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Cocina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492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Entrada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449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407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Pasillo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258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Terraza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176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Baño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141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Estudio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136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 principal</a:t>
                      </a:r>
                      <a:endParaRPr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107</a:t>
                      </a:r>
                      <a:endParaRPr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Exterior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82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Suite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Living room </a:t>
                      </a:r>
                      <a:endParaRPr sz="1200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200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</a:t>
                      </a:r>
                      <a:endParaRPr sz="1200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</a:tbl>
          </a:graphicData>
        </a:graphic>
      </p:graphicFrame>
      <p:grpSp>
        <p:nvGrpSpPr>
          <p:cNvPr id="70" name="Google Shape;70;p6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71" name="Google Shape;71;p6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3">
  <p:cSld name="TITLE_13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34" name="Google Shape;334;p5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5" name="Google Shape;335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_1">
    <p:bg>
      <p:bgPr>
        <a:solidFill>
          <a:srgbClr val="000058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8" name="Google Shape;338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339" name="Google Shape;339;p53"/>
          <p:cNvSpPr txBox="1"/>
          <p:nvPr>
            <p:ph type="title"/>
          </p:nvPr>
        </p:nvSpPr>
        <p:spPr>
          <a:xfrm>
            <a:off x="405525" y="2079875"/>
            <a:ext cx="8280900" cy="783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40" name="Google Shape;340;p53"/>
          <p:cNvSpPr txBox="1"/>
          <p:nvPr>
            <p:ph idx="2" type="subTitle"/>
          </p:nvPr>
        </p:nvSpPr>
        <p:spPr>
          <a:xfrm>
            <a:off x="405525" y="2897675"/>
            <a:ext cx="7867200" cy="250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3A3A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7 1">
  <p:cSld name="TITLE_15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3" name="Google Shape;343;p5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4" name="Google Shape;344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4">
  <p:cSld name="TITLE_14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7" name="Google Shape;347;p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8" name="Google Shape;348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 3">
  <p:cSld name="TITLE_9_4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1" name="Google Shape;351;p5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2" name="Google Shape;352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3">
  <p:cSld name="TITLE_13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9" name="Google Shape;359;p5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0" name="Google Shape;360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9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3" name="Google Shape;363;p59"/>
          <p:cNvSpPr txBox="1"/>
          <p:nvPr>
            <p:ph idx="1" type="body"/>
          </p:nvPr>
        </p:nvSpPr>
        <p:spPr>
          <a:xfrm>
            <a:off x="432575" y="11322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Char char="■"/>
              <a:defRPr>
                <a:solidFill>
                  <a:srgbClr val="000058"/>
                </a:solidFill>
              </a:defRPr>
            </a:lvl2pPr>
            <a:lvl3pPr indent="-2921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684EB"/>
              </a:buClr>
              <a:buSzPts val="10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EC1FF"/>
              </a:buClr>
              <a:buSzPts val="1400"/>
              <a:buChar char="▪"/>
              <a:defRPr>
                <a:solidFill>
                  <a:srgbClr val="000058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4" name="Google Shape;364;p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365" name="Google Shape;365;p59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366" name="Google Shape;366;p59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59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59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59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59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59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0">
  <p:cSld name="TITLE_10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74" name="Google Shape;374;p6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" name="Google Shape;375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00058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oogle Shape;377;p61"/>
          <p:cNvGrpSpPr/>
          <p:nvPr/>
        </p:nvGrpSpPr>
        <p:grpSpPr>
          <a:xfrm>
            <a:off x="0" y="-12"/>
            <a:ext cx="9284700" cy="5143517"/>
            <a:chOff x="0" y="-12"/>
            <a:chExt cx="9284700" cy="5143517"/>
          </a:xfrm>
        </p:grpSpPr>
        <p:pic>
          <p:nvPicPr>
            <p:cNvPr id="378" name="Google Shape;378;p61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0" cy="5143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9" name="Google Shape;379;p61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0" name="Google Shape;380;p6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81" name="Google Shape;381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382" name="Google Shape;382;p61"/>
          <p:cNvGrpSpPr/>
          <p:nvPr/>
        </p:nvGrpSpPr>
        <p:grpSpPr>
          <a:xfrm rot="-5400000">
            <a:off x="65736" y="402895"/>
            <a:ext cx="398985" cy="92929"/>
            <a:chOff x="1272150" y="2266800"/>
            <a:chExt cx="5076150" cy="1182300"/>
          </a:xfrm>
        </p:grpSpPr>
        <p:sp>
          <p:nvSpPr>
            <p:cNvPr id="383" name="Google Shape;383;p61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61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61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61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61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61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9" name="Google Shape;389;p61"/>
          <p:cNvSpPr txBox="1"/>
          <p:nvPr>
            <p:ph type="title"/>
          </p:nvPr>
        </p:nvSpPr>
        <p:spPr>
          <a:xfrm>
            <a:off x="405525" y="2079875"/>
            <a:ext cx="82809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51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0" name="Google Shape;390;p61"/>
          <p:cNvSpPr txBox="1"/>
          <p:nvPr>
            <p:ph idx="2" type="subTitle"/>
          </p:nvPr>
        </p:nvSpPr>
        <p:spPr>
          <a:xfrm>
            <a:off x="405525" y="2897675"/>
            <a:ext cx="78672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FF3A3A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0058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62"/>
          <p:cNvGrpSpPr/>
          <p:nvPr/>
        </p:nvGrpSpPr>
        <p:grpSpPr>
          <a:xfrm>
            <a:off x="0" y="-12"/>
            <a:ext cx="9284700" cy="5143517"/>
            <a:chOff x="0" y="-12"/>
            <a:chExt cx="9284700" cy="5143517"/>
          </a:xfrm>
        </p:grpSpPr>
        <p:pic>
          <p:nvPicPr>
            <p:cNvPr id="393" name="Google Shape;393;p62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0" cy="5143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4" name="Google Shape;394;p62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5" name="Google Shape;395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396" name="Google Shape;396;p62"/>
          <p:cNvSpPr/>
          <p:nvPr/>
        </p:nvSpPr>
        <p:spPr>
          <a:xfrm>
            <a:off x="537626" y="1476750"/>
            <a:ext cx="11865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ca" sz="13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Projecte Goia</a:t>
            </a:r>
            <a:endParaRPr b="1" i="0" sz="13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97" name="Google Shape;397;p62"/>
          <p:cNvGrpSpPr/>
          <p:nvPr/>
        </p:nvGrpSpPr>
        <p:grpSpPr>
          <a:xfrm>
            <a:off x="1724125" y="1476747"/>
            <a:ext cx="324000" cy="313800"/>
            <a:chOff x="1199125" y="1476747"/>
            <a:chExt cx="324000" cy="313800"/>
          </a:xfrm>
        </p:grpSpPr>
        <p:sp>
          <p:nvSpPr>
            <p:cNvPr id="398" name="Google Shape;398;p62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99" name="Google Shape;399;p6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0" name="Google Shape;400;p62"/>
          <p:cNvGrpSpPr/>
          <p:nvPr/>
        </p:nvGrpSpPr>
        <p:grpSpPr>
          <a:xfrm rot="-5400000">
            <a:off x="65736" y="402895"/>
            <a:ext cx="398985" cy="92929"/>
            <a:chOff x="1272150" y="2266800"/>
            <a:chExt cx="5076150" cy="1182300"/>
          </a:xfrm>
        </p:grpSpPr>
        <p:sp>
          <p:nvSpPr>
            <p:cNvPr id="401" name="Google Shape;401;p62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62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62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62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62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62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407;p62"/>
          <p:cNvSpPr txBox="1"/>
          <p:nvPr>
            <p:ph type="title"/>
          </p:nvPr>
        </p:nvSpPr>
        <p:spPr>
          <a:xfrm>
            <a:off x="405525" y="2079875"/>
            <a:ext cx="78672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51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80" name="Google Shape;80;p7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81" name="Google Shape;81;p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3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10" name="Google Shape;410;p63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1" name="Google Shape;411;p6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2" name="Google Shape;412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413" name="Google Shape;413;p63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414" name="Google Shape;414;p63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63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63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63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63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taula">
  <p:cSld name="CUSTOM_1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4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2" name="Google Shape;422;p64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graphicFrame>
        <p:nvGraphicFramePr>
          <p:cNvPr id="423" name="Google Shape;423;p64"/>
          <p:cNvGraphicFramePr/>
          <p:nvPr/>
        </p:nvGraphicFramePr>
        <p:xfrm>
          <a:off x="5409712" y="11524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{BBE3785F-5E7B-4591-A1F1-9311889697E0}</a:tableStyleId>
              </a:tblPr>
              <a:tblGrid>
                <a:gridCol w="1903675"/>
                <a:gridCol w="661375"/>
              </a:tblGrid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Salon          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1018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Comedor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702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Cocina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492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Entrada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449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407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Pasillo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258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Terraza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176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Baño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141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Estudio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136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 principal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107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Exterior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82</a:t>
                      </a:r>
                      <a:endParaRPr sz="12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Suite 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</a:t>
                      </a:r>
                      <a:endParaRPr sz="12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Living room 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</a:t>
                      </a:r>
                      <a:endParaRPr sz="12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</a:tbl>
          </a:graphicData>
        </a:graphic>
      </p:graphicFrame>
      <p:grpSp>
        <p:nvGrpSpPr>
          <p:cNvPr id="424" name="Google Shape;424;p64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425" name="Google Shape;425;p64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64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64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64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64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5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3" name="Google Shape;433;p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434" name="Google Shape;434;p65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435" name="Google Shape;435;p65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65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65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65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65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43" name="Google Shape;443;p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444" name="Google Shape;444;p66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445" name="Google Shape;445;p66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66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66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nc" type="blank">
  <p:cSld name="BLANK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453" name="Google Shape;453;p67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454" name="Google Shape;454;p6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6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6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u">
  <p:cSld name="CUSTOM_2">
    <p:bg>
      <p:bgPr>
        <a:solidFill>
          <a:srgbClr val="000058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">
  <p:cSld name="TITLE_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63" name="Google Shape;463;p6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64" name="Google Shape;464;p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2">
  <p:cSld name="TITLE_2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7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67" name="Google Shape;467;p7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68" name="Google Shape;468;p7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3">
  <p:cSld name="TITLE_3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1" name="Google Shape;471;p7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72" name="Google Shape;472;p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4">
  <p:cSld name="TITLE_4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5" name="Google Shape;475;p7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76" name="Google Shape;476;p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9" name="Google Shape;8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90" name="Google Shape;90;p8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91" name="Google Shape;91;p8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8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8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5">
  <p:cSld name="TITLE_5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7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9" name="Google Shape;479;p7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80" name="Google Shape;480;p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6">
  <p:cSld name="TITLE_6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7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83" name="Google Shape;483;p7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84" name="Google Shape;484;p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7">
  <p:cSld name="TITLE_7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87" name="Google Shape;487;p7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88" name="Google Shape;488;p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8">
  <p:cSld name="TITLE_8"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7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91" name="Google Shape;491;p7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92" name="Google Shape;492;p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9">
  <p:cSld name="TITLE_9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95" name="Google Shape;495;p7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96" name="Google Shape;496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1">
  <p:cSld name="TITLE_1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99" name="Google Shape;499;p7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00" name="Google Shape;500;p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2">
  <p:cSld name="TITLE_12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7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03" name="Google Shape;503;p7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04" name="Google Shape;504;p7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_1">
    <p:bg>
      <p:bgPr>
        <a:solidFill>
          <a:srgbClr val="000058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07" name="Google Shape;507;p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508" name="Google Shape;508;p80"/>
          <p:cNvSpPr txBox="1"/>
          <p:nvPr>
            <p:ph type="title"/>
          </p:nvPr>
        </p:nvSpPr>
        <p:spPr>
          <a:xfrm>
            <a:off x="405525" y="2079875"/>
            <a:ext cx="82809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51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9" name="Google Shape;509;p80"/>
          <p:cNvSpPr txBox="1"/>
          <p:nvPr>
            <p:ph idx="2" type="subTitle"/>
          </p:nvPr>
        </p:nvSpPr>
        <p:spPr>
          <a:xfrm>
            <a:off x="405525" y="2897675"/>
            <a:ext cx="78672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FF3A3A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4">
  <p:cSld name="TITLE_14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8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12" name="Google Shape;512;p8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13" name="Google Shape;513;p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5">
  <p:cSld name="TITLE_15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16" name="Google Shape;516;p8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17" name="Google Shape;517;p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nc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99" name="Google Shape;99;p9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00" name="Google Shape;100;p9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8 1">
  <p:cSld name="TITLE_16"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8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20" name="Google Shape;520;p8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21" name="Google Shape;521;p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9 1">
  <p:cSld name="TITLE_17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8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24" name="Google Shape;524;p8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25" name="Google Shape;525;p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18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28" name="Google Shape;528;p8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29" name="Google Shape;529;p8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7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36" name="Google Shape;536;p87"/>
          <p:cNvSpPr txBox="1"/>
          <p:nvPr>
            <p:ph idx="1" type="body"/>
          </p:nvPr>
        </p:nvSpPr>
        <p:spPr>
          <a:xfrm>
            <a:off x="432575" y="11322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238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Char char="■"/>
              <a:defRPr>
                <a:solidFill>
                  <a:srgbClr val="000058"/>
                </a:solidFill>
              </a:defRPr>
            </a:lvl2pPr>
            <a:lvl3pPr indent="-2921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684EB"/>
              </a:buClr>
              <a:buSzPts val="10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EC1FF"/>
              </a:buClr>
              <a:buSzPts val="1400"/>
              <a:buChar char="▪"/>
              <a:defRPr>
                <a:solidFill>
                  <a:srgbClr val="000058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7" name="Google Shape;537;p8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538" name="Google Shape;538;p87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539" name="Google Shape;539;p8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8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8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8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8 3">
  <p:cSld name="TITLE_9_4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47" name="Google Shape;547;p8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48" name="Google Shape;548;p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6">
  <p:cSld name="TITLE_6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51" name="Google Shape;551;p8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52" name="Google Shape;552;p8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00058"/>
        </a:solid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90"/>
          <p:cNvGrpSpPr/>
          <p:nvPr/>
        </p:nvGrpSpPr>
        <p:grpSpPr>
          <a:xfrm>
            <a:off x="0" y="-12"/>
            <a:ext cx="9284700" cy="5143517"/>
            <a:chOff x="0" y="-12"/>
            <a:chExt cx="9284700" cy="5143517"/>
          </a:xfrm>
        </p:grpSpPr>
        <p:pic>
          <p:nvPicPr>
            <p:cNvPr id="555" name="Google Shape;555;p90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0" cy="5143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6" name="Google Shape;556;p90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7" name="Google Shape;557;p9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58" name="Google Shape;558;p9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559" name="Google Shape;559;p90"/>
          <p:cNvGrpSpPr/>
          <p:nvPr/>
        </p:nvGrpSpPr>
        <p:grpSpPr>
          <a:xfrm rot="-5400000">
            <a:off x="65736" y="402895"/>
            <a:ext cx="398985" cy="92929"/>
            <a:chOff x="1272150" y="2266800"/>
            <a:chExt cx="5076150" cy="1182300"/>
          </a:xfrm>
        </p:grpSpPr>
        <p:sp>
          <p:nvSpPr>
            <p:cNvPr id="560" name="Google Shape;560;p90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90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90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90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90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90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6" name="Google Shape;566;p90"/>
          <p:cNvSpPr txBox="1"/>
          <p:nvPr>
            <p:ph type="title"/>
          </p:nvPr>
        </p:nvSpPr>
        <p:spPr>
          <a:xfrm>
            <a:off x="405525" y="2079875"/>
            <a:ext cx="82809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51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7" name="Google Shape;567;p90"/>
          <p:cNvSpPr txBox="1"/>
          <p:nvPr>
            <p:ph idx="2" type="subTitle"/>
          </p:nvPr>
        </p:nvSpPr>
        <p:spPr>
          <a:xfrm>
            <a:off x="405525" y="2897675"/>
            <a:ext cx="78672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FF3A3A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0058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" name="Google Shape;569;p91"/>
          <p:cNvGrpSpPr/>
          <p:nvPr/>
        </p:nvGrpSpPr>
        <p:grpSpPr>
          <a:xfrm>
            <a:off x="0" y="-12"/>
            <a:ext cx="9284700" cy="5143517"/>
            <a:chOff x="0" y="-12"/>
            <a:chExt cx="9284700" cy="5143517"/>
          </a:xfrm>
        </p:grpSpPr>
        <p:pic>
          <p:nvPicPr>
            <p:cNvPr id="570" name="Google Shape;570;p91"/>
            <p:cNvPicPr preferRelativeResize="0"/>
            <p:nvPr/>
          </p:nvPicPr>
          <p:blipFill rotWithShape="1">
            <a:blip r:embed="rId2">
              <a:alphaModFix/>
            </a:blip>
            <a:srcRect b="8171" l="0" r="0" t="13483"/>
            <a:stretch/>
          </p:blipFill>
          <p:spPr>
            <a:xfrm>
              <a:off x="0" y="0"/>
              <a:ext cx="9284700" cy="5143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1" name="Google Shape;571;p91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2" name="Google Shape;572;p9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573" name="Google Shape;573;p91"/>
          <p:cNvSpPr/>
          <p:nvPr/>
        </p:nvSpPr>
        <p:spPr>
          <a:xfrm>
            <a:off x="537626" y="1476750"/>
            <a:ext cx="11865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ca" sz="13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Projecte Goia</a:t>
            </a:r>
            <a:endParaRPr b="1" i="0" sz="13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74" name="Google Shape;574;p91"/>
          <p:cNvGrpSpPr/>
          <p:nvPr/>
        </p:nvGrpSpPr>
        <p:grpSpPr>
          <a:xfrm>
            <a:off x="1724125" y="1476747"/>
            <a:ext cx="324000" cy="313800"/>
            <a:chOff x="1199125" y="1476747"/>
            <a:chExt cx="324000" cy="313800"/>
          </a:xfrm>
        </p:grpSpPr>
        <p:sp>
          <p:nvSpPr>
            <p:cNvPr id="575" name="Google Shape;575;p91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76" name="Google Shape;576;p9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77" name="Google Shape;577;p91"/>
          <p:cNvGrpSpPr/>
          <p:nvPr/>
        </p:nvGrpSpPr>
        <p:grpSpPr>
          <a:xfrm rot="-5400000">
            <a:off x="65736" y="402895"/>
            <a:ext cx="398985" cy="92929"/>
            <a:chOff x="1272150" y="2266800"/>
            <a:chExt cx="5076150" cy="1182300"/>
          </a:xfrm>
        </p:grpSpPr>
        <p:sp>
          <p:nvSpPr>
            <p:cNvPr id="578" name="Google Shape;578;p91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91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91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91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91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91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4" name="Google Shape;584;p91"/>
          <p:cNvSpPr txBox="1"/>
          <p:nvPr>
            <p:ph type="title"/>
          </p:nvPr>
        </p:nvSpPr>
        <p:spPr>
          <a:xfrm>
            <a:off x="405525" y="2079875"/>
            <a:ext cx="78672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51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92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7" name="Google Shape;587;p92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88" name="Google Shape;588;p9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89" name="Google Shape;589;p9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590" name="Google Shape;590;p92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591" name="Google Shape;591;p92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92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92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92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92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92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taula">
  <p:cSld name="CUSTOM_1"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93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9" name="Google Shape;599;p93"/>
          <p:cNvSpPr txBox="1"/>
          <p:nvPr>
            <p:ph idx="1" type="body"/>
          </p:nvPr>
        </p:nvSpPr>
        <p:spPr>
          <a:xfrm>
            <a:off x="432575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☐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▪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graphicFrame>
        <p:nvGraphicFramePr>
          <p:cNvPr id="600" name="Google Shape;600;p93"/>
          <p:cNvGraphicFramePr/>
          <p:nvPr/>
        </p:nvGraphicFramePr>
        <p:xfrm>
          <a:off x="5409712" y="11524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{BBE3785F-5E7B-4591-A1F1-9311889697E0}</a:tableStyleId>
              </a:tblPr>
              <a:tblGrid>
                <a:gridCol w="1903675"/>
                <a:gridCol w="661375"/>
              </a:tblGrid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Salon          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1018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Comedor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702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Cocina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492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Entrada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449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407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Pasillo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258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Terraza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176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Baño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141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Estudio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136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Dormitorio principal</a:t>
                      </a:r>
                      <a:endParaRPr sz="14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107</a:t>
                      </a:r>
                      <a:endParaRPr sz="14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Exterior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82</a:t>
                      </a:r>
                      <a:endParaRPr sz="12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Suite 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</a:t>
                      </a:r>
                      <a:endParaRPr sz="12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  <a:tr h="24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00005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Living room </a:t>
                      </a:r>
                      <a:endParaRPr sz="1200" u="none" cap="none" strike="noStrike">
                        <a:solidFill>
                          <a:srgbClr val="00005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EC1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ca" sz="1200" u="none" cap="none" strike="noStrike">
                          <a:solidFill>
                            <a:srgbClr val="7EC1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</a:t>
                      </a:r>
                      <a:endParaRPr sz="1200" u="none" cap="none" strike="noStrike">
                        <a:solidFill>
                          <a:srgbClr val="7EC1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CB7"/>
                    </a:solidFill>
                  </a:tcPr>
                </a:tc>
              </a:tr>
            </a:tbl>
          </a:graphicData>
        </a:graphic>
      </p:graphicFrame>
      <p:grpSp>
        <p:nvGrpSpPr>
          <p:cNvPr id="601" name="Google Shape;601;p93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602" name="Google Shape;602;p93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93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93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93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93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93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u">
  <p:cSld name="CUSTOM_2">
    <p:bg>
      <p:bgPr>
        <a:solidFill>
          <a:srgbClr val="000058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94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0" name="Google Shape;610;p9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611" name="Google Shape;611;p94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612" name="Google Shape;612;p94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94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94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94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94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94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9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20" name="Google Shape;620;p9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621" name="Google Shape;621;p95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622" name="Google Shape;622;p95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95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95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95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nc" type="blank">
  <p:cSld name="BLANK"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9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630" name="Google Shape;630;p96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631" name="Google Shape;631;p96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96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96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96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96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96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it-blau">
  <p:cSld name="CUSTOM_2">
    <p:bg>
      <p:bgPr>
        <a:solidFill>
          <a:srgbClr val="000058"/>
        </a:solidFill>
      </p:bgPr>
    </p:bg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">
  <p:cSld name="TITLE_1"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9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40" name="Google Shape;640;p9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1" name="Google Shape;641;p9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2">
  <p:cSld name="TITLE_2"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9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44" name="Google Shape;644;p9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5" name="Google Shape;645;p9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3">
  <p:cSld name="TITLE_3"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0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48" name="Google Shape;648;p10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9" name="Google Shape;649;p10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4">
  <p:cSld name="TITLE_4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0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52" name="Google Shape;652;p10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53" name="Google Shape;653;p10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5">
  <p:cSld name="TITLE_5"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0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56" name="Google Shape;656;p10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57" name="Google Shape;657;p10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7">
  <p:cSld name="TITLE_7"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0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0" name="Google Shape;660;p10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1" name="Google Shape;661;p10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5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53.xml"/><Relationship Id="rId27" Type="http://schemas.openxmlformats.org/officeDocument/2006/relationships/theme" Target="../theme/theme6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6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1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2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02.xml"/><Relationship Id="rId22" Type="http://schemas.openxmlformats.org/officeDocument/2006/relationships/slideLayout" Target="../slideLayouts/slideLayout104.xml"/><Relationship Id="rId21" Type="http://schemas.openxmlformats.org/officeDocument/2006/relationships/slideLayout" Target="../slideLayouts/slideLayout103.xml"/><Relationship Id="rId24" Type="http://schemas.openxmlformats.org/officeDocument/2006/relationships/slideLayout" Target="../slideLayouts/slideLayout106.xml"/><Relationship Id="rId23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83.xml"/><Relationship Id="rId2" Type="http://schemas.openxmlformats.org/officeDocument/2006/relationships/slideLayout" Target="../slideLayouts/slideLayout84.xml"/><Relationship Id="rId3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108.xml"/><Relationship Id="rId25" Type="http://schemas.openxmlformats.org/officeDocument/2006/relationships/slideLayout" Target="../slideLayouts/slideLayout107.xml"/><Relationship Id="rId27" Type="http://schemas.openxmlformats.org/officeDocument/2006/relationships/theme" Target="../theme/theme4.xml"/><Relationship Id="rId5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8.xml"/><Relationship Id="rId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98.xml"/><Relationship Id="rId19" Type="http://schemas.openxmlformats.org/officeDocument/2006/relationships/slideLayout" Target="../slideLayouts/slideLayout101.xml"/><Relationship Id="rId18" Type="http://schemas.openxmlformats.org/officeDocument/2006/relationships/slideLayout" Target="../slideLayouts/slideLayout100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0.xml"/><Relationship Id="rId21" Type="http://schemas.openxmlformats.org/officeDocument/2006/relationships/slideLayout" Target="../slideLayouts/slideLayout129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Roboto"/>
              <a:buNone/>
              <a:defRPr b="1" sz="2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32575" y="14971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21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Char char="☐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▪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9" name="Google Shape;9;p1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0" name="Google Shape;10;p1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72">
          <p15:clr>
            <a:srgbClr val="EA4335"/>
          </p15:clr>
        </p15:guide>
        <p15:guide id="2" orient="horz" pos="409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FFFFF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2300"/>
              <a:buFont typeface="Roboto"/>
              <a:buNone/>
              <a:defRPr b="1" sz="2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6" name="Google Shape;186;p30"/>
          <p:cNvSpPr txBox="1"/>
          <p:nvPr>
            <p:ph idx="1" type="body"/>
          </p:nvPr>
        </p:nvSpPr>
        <p:spPr>
          <a:xfrm>
            <a:off x="432575" y="14971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1800"/>
              <a:buFont typeface="Roboto"/>
              <a:buChar char="■"/>
              <a:defRPr sz="18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■"/>
              <a:defRPr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21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000"/>
              <a:buFont typeface="Roboto"/>
              <a:buChar char="☐"/>
              <a:defRPr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▪"/>
              <a:defRPr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400"/>
              <a:buFont typeface="Roboto"/>
              <a:buChar char="○"/>
              <a:defRPr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87" name="Google Shape;18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72">
          <p15:clr>
            <a:srgbClr val="EA4335"/>
          </p15:clr>
        </p15:guide>
        <p15:guide id="2" orient="horz" pos="409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FFFFFF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2300"/>
              <a:buFont typeface="Roboto"/>
              <a:buNone/>
              <a:defRPr b="1" i="0" sz="23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5" name="Google Shape;355;p57"/>
          <p:cNvSpPr txBox="1"/>
          <p:nvPr>
            <p:ph idx="1" type="body"/>
          </p:nvPr>
        </p:nvSpPr>
        <p:spPr>
          <a:xfrm>
            <a:off x="432575" y="14971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1800"/>
              <a:buFont typeface="Roboto"/>
              <a:buChar char="■"/>
              <a:defRPr b="0" i="0" sz="1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21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000"/>
              <a:buFont typeface="Roboto"/>
              <a:buChar char="☐"/>
              <a:defRPr b="0" i="0" sz="14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▪"/>
              <a:defRPr b="0" i="0" sz="1400" u="none" cap="none" strike="noStrike"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56" name="Google Shape;356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  <p:sldLayoutId id="2147483727" r:id="rId26"/>
    <p:sldLayoutId id="2147483728" r:id="rId27"/>
    <p:sldLayoutId id="2147483729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72">
          <p15:clr>
            <a:srgbClr val="EA4335"/>
          </p15:clr>
        </p15:guide>
        <p15:guide id="2" orient="horz" pos="409">
          <p15:clr>
            <a:srgbClr val="EA4335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FFFFFF"/>
        </a:solid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86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2300"/>
              <a:buFont typeface="Roboto"/>
              <a:buNone/>
              <a:defRPr b="1" i="0" sz="23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2" name="Google Shape;532;p86"/>
          <p:cNvSpPr txBox="1"/>
          <p:nvPr>
            <p:ph idx="1" type="body"/>
          </p:nvPr>
        </p:nvSpPr>
        <p:spPr>
          <a:xfrm>
            <a:off x="432575" y="14971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1800"/>
              <a:buFont typeface="Roboto"/>
              <a:buChar char="■"/>
              <a:defRPr b="0" i="0" sz="1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2100" lvl="2" marL="1371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000"/>
              <a:buFont typeface="Roboto"/>
              <a:buChar char="☐"/>
              <a:defRPr b="0" i="0" sz="14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▪"/>
              <a:defRPr b="0" i="0" sz="1400" u="none" cap="none" strike="noStrike"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3" name="Google Shape;533;p8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49" r:id="rId20"/>
    <p:sldLayoutId id="2147483750" r:id="rId21"/>
    <p:sldLayoutId id="2147483751" r:id="rId22"/>
    <p:sldLayoutId id="2147483752" r:id="rId23"/>
    <p:sldLayoutId id="2147483753" r:id="rId24"/>
    <p:sldLayoutId id="2147483754" r:id="rId25"/>
    <p:sldLayoutId id="2147483755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72">
          <p15:clr>
            <a:srgbClr val="EA4335"/>
          </p15:clr>
        </p15:guide>
        <p15:guide id="2" orient="horz" pos="409">
          <p15:clr>
            <a:srgbClr val="EA4335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FFFFFF"/>
        </a:solidFill>
      </p:bgPr>
    </p:bg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13"/>
          <p:cNvSpPr txBox="1"/>
          <p:nvPr>
            <p:ph type="title"/>
          </p:nvPr>
        </p:nvSpPr>
        <p:spPr>
          <a:xfrm>
            <a:off x="432575" y="2721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2300"/>
              <a:buFont typeface="Roboto"/>
              <a:buNone/>
              <a:defRPr b="1" sz="2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00" name="Google Shape;700;p113"/>
          <p:cNvSpPr txBox="1"/>
          <p:nvPr>
            <p:ph idx="1" type="body"/>
          </p:nvPr>
        </p:nvSpPr>
        <p:spPr>
          <a:xfrm>
            <a:off x="432575" y="14971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58"/>
              </a:buClr>
              <a:buSzPts val="1800"/>
              <a:buFont typeface="Roboto"/>
              <a:buChar char="■"/>
              <a:defRPr sz="18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■"/>
              <a:defRPr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21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000"/>
              <a:buFont typeface="Roboto"/>
              <a:buChar char="☐"/>
              <a:defRPr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4CB7"/>
              </a:buClr>
              <a:buSzPts val="1400"/>
              <a:buFont typeface="Roboto"/>
              <a:buChar char="▪"/>
              <a:defRPr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58"/>
              </a:buClr>
              <a:buSzPts val="1400"/>
              <a:buFont typeface="Roboto"/>
              <a:buChar char="○"/>
              <a:defRPr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01" name="Google Shape;701;p1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776" r:id="rId21"/>
    <p:sldLayoutId id="2147483777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72">
          <p15:clr>
            <a:srgbClr val="EA4335"/>
          </p15:clr>
        </p15:guide>
        <p15:guide id="2" orient="horz" pos="409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g"/><Relationship Id="rId4" Type="http://schemas.openxmlformats.org/officeDocument/2006/relationships/hyperlink" Target="https://dribia.com/es/" TargetMode="External"/><Relationship Id="rId5" Type="http://schemas.openxmlformats.org/officeDocument/2006/relationships/image" Target="../media/image90.png"/><Relationship Id="rId6" Type="http://schemas.openxmlformats.org/officeDocument/2006/relationships/image" Target="../media/image8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dribia.com/en/success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dribia.com/en/success" TargetMode="External"/><Relationship Id="rId6" Type="http://schemas.openxmlformats.org/officeDocument/2006/relationships/image" Target="../media/image65.png"/><Relationship Id="rId7" Type="http://schemas.openxmlformats.org/officeDocument/2006/relationships/image" Target="../media/image5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3.png"/><Relationship Id="rId4" Type="http://schemas.openxmlformats.org/officeDocument/2006/relationships/image" Target="../media/image6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2.png"/><Relationship Id="rId4" Type="http://schemas.openxmlformats.org/officeDocument/2006/relationships/image" Target="../media/image75.png"/><Relationship Id="rId5" Type="http://schemas.openxmlformats.org/officeDocument/2006/relationships/image" Target="../media/image6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Relationship Id="rId4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2.png"/><Relationship Id="rId4" Type="http://schemas.openxmlformats.org/officeDocument/2006/relationships/image" Target="../media/image68.png"/><Relationship Id="rId5" Type="http://schemas.openxmlformats.org/officeDocument/2006/relationships/image" Target="../media/image8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8.png"/><Relationship Id="rId4" Type="http://schemas.openxmlformats.org/officeDocument/2006/relationships/image" Target="../media/image66.png"/><Relationship Id="rId9" Type="http://schemas.openxmlformats.org/officeDocument/2006/relationships/image" Target="../media/image81.png"/><Relationship Id="rId5" Type="http://schemas.openxmlformats.org/officeDocument/2006/relationships/image" Target="../media/image71.png"/><Relationship Id="rId6" Type="http://schemas.openxmlformats.org/officeDocument/2006/relationships/image" Target="../media/image78.png"/><Relationship Id="rId7" Type="http://schemas.openxmlformats.org/officeDocument/2006/relationships/image" Target="../media/image80.png"/><Relationship Id="rId8" Type="http://schemas.openxmlformats.org/officeDocument/2006/relationships/image" Target="../media/image72.png"/><Relationship Id="rId11" Type="http://schemas.openxmlformats.org/officeDocument/2006/relationships/image" Target="../media/image77.png"/><Relationship Id="rId10" Type="http://schemas.openxmlformats.org/officeDocument/2006/relationships/image" Target="../media/image7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8.png"/><Relationship Id="rId4" Type="http://schemas.openxmlformats.org/officeDocument/2006/relationships/image" Target="../media/image66.png"/><Relationship Id="rId9" Type="http://schemas.openxmlformats.org/officeDocument/2006/relationships/image" Target="../media/image81.png"/><Relationship Id="rId5" Type="http://schemas.openxmlformats.org/officeDocument/2006/relationships/image" Target="../media/image71.png"/><Relationship Id="rId6" Type="http://schemas.openxmlformats.org/officeDocument/2006/relationships/image" Target="../media/image78.png"/><Relationship Id="rId7" Type="http://schemas.openxmlformats.org/officeDocument/2006/relationships/image" Target="../media/image80.png"/><Relationship Id="rId8" Type="http://schemas.openxmlformats.org/officeDocument/2006/relationships/image" Target="../media/image72.png"/><Relationship Id="rId11" Type="http://schemas.openxmlformats.org/officeDocument/2006/relationships/image" Target="../media/image77.png"/><Relationship Id="rId10" Type="http://schemas.openxmlformats.org/officeDocument/2006/relationships/image" Target="../media/image7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2.png"/><Relationship Id="rId4" Type="http://schemas.openxmlformats.org/officeDocument/2006/relationships/image" Target="../media/image68.png"/><Relationship Id="rId5" Type="http://schemas.openxmlformats.org/officeDocument/2006/relationships/image" Target="../media/image8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2.png"/><Relationship Id="rId4" Type="http://schemas.openxmlformats.org/officeDocument/2006/relationships/image" Target="../media/image8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jpg"/><Relationship Id="rId4" Type="http://schemas.openxmlformats.org/officeDocument/2006/relationships/image" Target="../media/image88.png"/><Relationship Id="rId5" Type="http://schemas.openxmlformats.org/officeDocument/2006/relationships/hyperlink" Target="http://www.dribia.com/" TargetMode="External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30.png"/><Relationship Id="rId22" Type="http://schemas.openxmlformats.org/officeDocument/2006/relationships/image" Target="../media/image26.png"/><Relationship Id="rId21" Type="http://schemas.openxmlformats.org/officeDocument/2006/relationships/image" Target="../media/image56.png"/><Relationship Id="rId24" Type="http://schemas.openxmlformats.org/officeDocument/2006/relationships/image" Target="../media/image29.png"/><Relationship Id="rId23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26" Type="http://schemas.openxmlformats.org/officeDocument/2006/relationships/image" Target="../media/image34.png"/><Relationship Id="rId25" Type="http://schemas.openxmlformats.org/officeDocument/2006/relationships/image" Target="../media/image40.png"/><Relationship Id="rId28" Type="http://schemas.openxmlformats.org/officeDocument/2006/relationships/image" Target="../media/image33.png"/><Relationship Id="rId27" Type="http://schemas.openxmlformats.org/officeDocument/2006/relationships/image" Target="../media/image32.png"/><Relationship Id="rId5" Type="http://schemas.openxmlformats.org/officeDocument/2006/relationships/image" Target="../media/image6.png"/><Relationship Id="rId6" Type="http://schemas.openxmlformats.org/officeDocument/2006/relationships/image" Target="../media/image12.png"/><Relationship Id="rId29" Type="http://schemas.openxmlformats.org/officeDocument/2006/relationships/image" Target="../media/image36.png"/><Relationship Id="rId7" Type="http://schemas.openxmlformats.org/officeDocument/2006/relationships/image" Target="../media/image17.png"/><Relationship Id="rId8" Type="http://schemas.openxmlformats.org/officeDocument/2006/relationships/image" Target="../media/image9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3" Type="http://schemas.openxmlformats.org/officeDocument/2006/relationships/image" Target="../media/image21.png"/><Relationship Id="rId12" Type="http://schemas.openxmlformats.org/officeDocument/2006/relationships/image" Target="../media/image15.png"/><Relationship Id="rId15" Type="http://schemas.openxmlformats.org/officeDocument/2006/relationships/image" Target="../media/image16.png"/><Relationship Id="rId14" Type="http://schemas.openxmlformats.org/officeDocument/2006/relationships/image" Target="../media/image20.png"/><Relationship Id="rId17" Type="http://schemas.openxmlformats.org/officeDocument/2006/relationships/image" Target="../media/image19.png"/><Relationship Id="rId16" Type="http://schemas.openxmlformats.org/officeDocument/2006/relationships/image" Target="../media/image23.png"/><Relationship Id="rId19" Type="http://schemas.openxmlformats.org/officeDocument/2006/relationships/image" Target="../media/image25.png"/><Relationship Id="rId18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5.png"/><Relationship Id="rId4" Type="http://schemas.openxmlformats.org/officeDocument/2006/relationships/image" Target="../media/image52.png"/><Relationship Id="rId9" Type="http://schemas.openxmlformats.org/officeDocument/2006/relationships/image" Target="../media/image38.png"/><Relationship Id="rId5" Type="http://schemas.openxmlformats.org/officeDocument/2006/relationships/image" Target="../media/image48.png"/><Relationship Id="rId6" Type="http://schemas.openxmlformats.org/officeDocument/2006/relationships/image" Target="../media/image44.png"/><Relationship Id="rId7" Type="http://schemas.openxmlformats.org/officeDocument/2006/relationships/image" Target="../media/image43.png"/><Relationship Id="rId8" Type="http://schemas.openxmlformats.org/officeDocument/2006/relationships/image" Target="../media/image35.png"/><Relationship Id="rId11" Type="http://schemas.openxmlformats.org/officeDocument/2006/relationships/image" Target="../media/image1.png"/><Relationship Id="rId10" Type="http://schemas.openxmlformats.org/officeDocument/2006/relationships/image" Target="../media/image3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dribia.com/en/success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dribia.com/en/succes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dribia.com/en/success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dribia.com/en/success" TargetMode="External"/><Relationship Id="rId6" Type="http://schemas.openxmlformats.org/officeDocument/2006/relationships/image" Target="../media/image70.png"/><Relationship Id="rId7" Type="http://schemas.openxmlformats.org/officeDocument/2006/relationships/image" Target="../media/image5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dribia.com/en/success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dribia.com/en/success" TargetMode="External"/><Relationship Id="rId6" Type="http://schemas.openxmlformats.org/officeDocument/2006/relationships/image" Target="../media/image46.png"/><Relationship Id="rId7" Type="http://schemas.openxmlformats.org/officeDocument/2006/relationships/image" Target="../media/image4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dribia.com/en/success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dribia.com/en/success" TargetMode="External"/><Relationship Id="rId6" Type="http://schemas.openxmlformats.org/officeDocument/2006/relationships/image" Target="../media/image55.png"/><Relationship Id="rId7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4" name="Google Shape;854;p136"/>
          <p:cNvGrpSpPr/>
          <p:nvPr/>
        </p:nvGrpSpPr>
        <p:grpSpPr>
          <a:xfrm>
            <a:off x="0" y="-12"/>
            <a:ext cx="9284703" cy="5143516"/>
            <a:chOff x="0" y="-12"/>
            <a:chExt cx="9284703" cy="5143516"/>
          </a:xfrm>
        </p:grpSpPr>
        <p:pic>
          <p:nvPicPr>
            <p:cNvPr id="855" name="Google Shape;855;p136"/>
            <p:cNvPicPr preferRelativeResize="0"/>
            <p:nvPr/>
          </p:nvPicPr>
          <p:blipFill rotWithShape="1">
            <a:blip r:embed="rId3">
              <a:alphaModFix/>
            </a:blip>
            <a:srcRect b="8171" l="0" r="0" t="13483"/>
            <a:stretch/>
          </p:blipFill>
          <p:spPr>
            <a:xfrm>
              <a:off x="0" y="0"/>
              <a:ext cx="9284703" cy="5143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6" name="Google Shape;856;p136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7" name="Google Shape;857;p136"/>
          <p:cNvSpPr txBox="1"/>
          <p:nvPr/>
        </p:nvSpPr>
        <p:spPr>
          <a:xfrm>
            <a:off x="512775" y="1352051"/>
            <a:ext cx="5164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Dilluns</a:t>
            </a:r>
            <a:r>
              <a:rPr lang="ca" sz="2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ca" sz="2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r>
              <a:rPr b="1" lang="ca" sz="2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/06</a:t>
            </a:r>
            <a:endParaRPr b="1" sz="2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58" name="Google Shape;858;p136"/>
          <p:cNvCxnSpPr/>
          <p:nvPr/>
        </p:nvCxnSpPr>
        <p:spPr>
          <a:xfrm>
            <a:off x="524550" y="1817700"/>
            <a:ext cx="2030400" cy="0"/>
          </a:xfrm>
          <a:prstGeom prst="straightConnector1">
            <a:avLst/>
          </a:prstGeom>
          <a:noFill/>
          <a:ln cap="flat" cmpd="sng" w="19050">
            <a:solidFill>
              <a:srgbClr val="FF3A3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9" name="Google Shape;859;p136"/>
          <p:cNvSpPr txBox="1"/>
          <p:nvPr/>
        </p:nvSpPr>
        <p:spPr>
          <a:xfrm>
            <a:off x="501900" y="2772850"/>
            <a:ext cx="46572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Casos pràctics d’IA al </a:t>
            </a:r>
            <a:endParaRPr b="1" sz="2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5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sector de l’alimentació</a:t>
            </a:r>
            <a:endParaRPr b="1" sz="25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60" name="Google Shape;860;p13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31693" l="10947" r="10971" t="29839"/>
          <a:stretch/>
        </p:blipFill>
        <p:spPr>
          <a:xfrm>
            <a:off x="480525" y="715924"/>
            <a:ext cx="1306430" cy="392848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136"/>
          <p:cNvSpPr/>
          <p:nvPr/>
        </p:nvSpPr>
        <p:spPr>
          <a:xfrm>
            <a:off x="519800" y="2183325"/>
            <a:ext cx="4016700" cy="472500"/>
          </a:xfrm>
          <a:prstGeom prst="rect">
            <a:avLst/>
          </a:prstGeom>
          <a:solidFill>
            <a:srgbClr val="FF3A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 Jornada Restauradors</a:t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2" name="Google Shape;862;p136"/>
          <p:cNvSpPr txBox="1"/>
          <p:nvPr/>
        </p:nvSpPr>
        <p:spPr>
          <a:xfrm>
            <a:off x="5791200" y="3676875"/>
            <a:ext cx="26316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Dr. Jordi Prat</a:t>
            </a:r>
            <a:endParaRPr b="1"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3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Científic de dades mànager</a:t>
            </a:r>
            <a:endParaRPr sz="13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3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jordi@dribia.com</a:t>
            </a:r>
            <a:endParaRPr sz="13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3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www.dribia.com</a:t>
            </a:r>
            <a:endParaRPr sz="13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63" name="Google Shape;863;p136" title="foto.jpg"/>
          <p:cNvPicPr preferRelativeResize="0"/>
          <p:nvPr/>
        </p:nvPicPr>
        <p:blipFill rotWithShape="1">
          <a:blip r:embed="rId6">
            <a:alphaModFix/>
          </a:blip>
          <a:srcRect b="4677" l="17444" r="13662" t="11353"/>
          <a:stretch/>
        </p:blipFill>
        <p:spPr>
          <a:xfrm>
            <a:off x="5992181" y="1429625"/>
            <a:ext cx="1374475" cy="205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3" name="Google Shape;1063;p145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064" name="Google Shape;1064;p145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45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45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45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45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45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0" name="Google Shape;1070;p145"/>
          <p:cNvGrpSpPr/>
          <p:nvPr/>
        </p:nvGrpSpPr>
        <p:grpSpPr>
          <a:xfrm>
            <a:off x="8722800" y="4326574"/>
            <a:ext cx="229800" cy="230760"/>
            <a:chOff x="8398625" y="4542100"/>
            <a:chExt cx="229800" cy="223800"/>
          </a:xfrm>
        </p:grpSpPr>
        <p:sp>
          <p:nvSpPr>
            <p:cNvPr id="1071" name="Google Shape;1071;p145">
              <a:hlinkClick r:id="rId3"/>
            </p:cNvPr>
            <p:cNvSpPr txBox="1"/>
            <p:nvPr/>
          </p:nvSpPr>
          <p:spPr>
            <a:xfrm>
              <a:off x="8398625" y="4542100"/>
              <a:ext cx="229800" cy="22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72" name="Google Shape;1072;p1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85303" y="4599431"/>
              <a:ext cx="56442" cy="1007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3" name="Google Shape;1073;p145"/>
          <p:cNvSpPr txBox="1"/>
          <p:nvPr/>
        </p:nvSpPr>
        <p:spPr>
          <a:xfrm>
            <a:off x="1012950" y="198075"/>
            <a:ext cx="71181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" sz="2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Què és la intel·ligència 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artificial </a:t>
            </a:r>
            <a:r>
              <a:rPr b="1" i="0" lang="ca" sz="2800" u="none" cap="none" strike="sng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general 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b="1" i="0" sz="2800" u="none" cap="none" strike="noStrike">
              <a:solidFill>
                <a:srgbClr val="3684E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4" name="Google Shape;1074;p145">
            <a:hlinkClick r:id="rId5"/>
          </p:cNvPr>
          <p:cNvSpPr/>
          <p:nvPr/>
        </p:nvSpPr>
        <p:spPr>
          <a:xfrm>
            <a:off x="8041450" y="4557350"/>
            <a:ext cx="910800" cy="230700"/>
          </a:xfrm>
          <a:prstGeom prst="rect">
            <a:avLst/>
          </a:prstGeom>
          <a:solidFill>
            <a:srgbClr val="0000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ca" sz="9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Introducció</a:t>
            </a:r>
            <a:endParaRPr b="1" i="0" sz="9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5" name="Google Shape;1075;p145"/>
          <p:cNvSpPr txBox="1"/>
          <p:nvPr/>
        </p:nvSpPr>
        <p:spPr>
          <a:xfrm>
            <a:off x="590800" y="1273500"/>
            <a:ext cx="83619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2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 </a:t>
            </a:r>
            <a:r>
              <a:rPr b="1" i="0" lang="ca" sz="22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ordinador</a:t>
            </a:r>
            <a:endParaRPr b="1" i="0" sz="2200" u="none" cap="none" strike="noStrike">
              <a:solidFill>
                <a:schemeClr val="dk2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2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processar </a:t>
            </a:r>
            <a:r>
              <a:rPr b="1" i="0" lang="ca" sz="22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dades per trobar patrons</a:t>
            </a:r>
            <a:endParaRPr b="1" i="0" sz="2000" u="none" cap="none" strike="noStrike">
              <a:solidFill>
                <a:schemeClr val="accent2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2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i </a:t>
            </a:r>
            <a:r>
              <a:rPr b="1" lang="ca" sz="2200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assolir a</a:t>
            </a:r>
            <a:r>
              <a:rPr b="1" i="0" lang="ca" sz="22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mb èxit (i </a:t>
            </a:r>
            <a:r>
              <a:rPr b="1" lang="ca" sz="2200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rapidesa</a:t>
            </a:r>
            <a:r>
              <a:rPr b="1" i="0" lang="ca" sz="22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)</a:t>
            </a:r>
            <a:r>
              <a:rPr b="1" i="0" lang="ca" sz="22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ca" sz="2200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una tasca</a:t>
            </a:r>
            <a:r>
              <a:rPr b="1" i="0" lang="ca" sz="22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 (molt) específica</a:t>
            </a:r>
            <a:r>
              <a:rPr b="0" i="0" lang="ca" sz="22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2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76" name="Google Shape;1076;p1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14050" y="2746075"/>
            <a:ext cx="2602374" cy="146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1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41549" y="2782963"/>
            <a:ext cx="2505419" cy="139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145"/>
          <p:cNvSpPr txBox="1"/>
          <p:nvPr/>
        </p:nvSpPr>
        <p:spPr>
          <a:xfrm>
            <a:off x="679725" y="4347750"/>
            <a:ext cx="7007400" cy="507900"/>
          </a:xfrm>
          <a:prstGeom prst="rect">
            <a:avLst/>
          </a:prstGeom>
          <a:noFill/>
          <a:ln cap="flat" cmpd="sng" w="9525">
            <a:solidFill>
              <a:srgbClr val="FF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ca" sz="2100" u="none" cap="none" strike="noStrike">
                <a:solidFill>
                  <a:srgbClr val="FF3333"/>
                </a:solidFill>
                <a:latin typeface="Roboto Light"/>
                <a:ea typeface="Roboto Light"/>
                <a:cs typeface="Roboto Light"/>
                <a:sym typeface="Roboto Light"/>
              </a:rPr>
              <a:t>CAS D'ÚS = Repte + Context (infra) + Dades + </a:t>
            </a:r>
            <a:r>
              <a:rPr lang="ca" sz="2100">
                <a:solidFill>
                  <a:srgbClr val="FF3333"/>
                </a:solidFill>
                <a:latin typeface="Roboto Light"/>
                <a:ea typeface="Roboto Light"/>
                <a:cs typeface="Roboto Light"/>
                <a:sym typeface="Roboto Light"/>
              </a:rPr>
              <a:t>ROI esperat</a:t>
            </a:r>
            <a:endParaRPr b="0" i="0" sz="2100" u="none" cap="none" strike="noStrike">
              <a:solidFill>
                <a:srgbClr val="FF3333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58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3" name="Google Shape;1083;p146"/>
          <p:cNvPicPr preferRelativeResize="0"/>
          <p:nvPr/>
        </p:nvPicPr>
        <p:blipFill rotWithShape="1">
          <a:blip r:embed="rId3">
            <a:alphaModFix/>
          </a:blip>
          <a:srcRect b="8171" l="0" r="0" t="13483"/>
          <a:stretch/>
        </p:blipFill>
        <p:spPr>
          <a:xfrm>
            <a:off x="0" y="0"/>
            <a:ext cx="92847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084" name="Google Shape;1084;p146"/>
          <p:cNvSpPr/>
          <p:nvPr/>
        </p:nvSpPr>
        <p:spPr>
          <a:xfrm>
            <a:off x="0" y="-53194"/>
            <a:ext cx="9284700" cy="5196600"/>
          </a:xfrm>
          <a:prstGeom prst="rect">
            <a:avLst/>
          </a:prstGeom>
          <a:solidFill>
            <a:srgbClr val="000058">
              <a:alpha val="654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46"/>
          <p:cNvSpPr txBox="1"/>
          <p:nvPr/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6" name="Google Shape;1086;p146"/>
          <p:cNvSpPr txBox="1"/>
          <p:nvPr/>
        </p:nvSpPr>
        <p:spPr>
          <a:xfrm>
            <a:off x="405525" y="2079875"/>
            <a:ext cx="82809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ca" sz="4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Què poden fer </a:t>
            </a:r>
            <a:r>
              <a:rPr b="1" i="0" lang="ca" sz="4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els algoritmes d'IA</a:t>
            </a:r>
            <a:r>
              <a:rPr b="1" i="0" lang="ca" sz="48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 per a una empresa?</a:t>
            </a:r>
            <a:endParaRPr b="1" i="0" sz="48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7" name="Google Shape;1087;p146"/>
          <p:cNvSpPr/>
          <p:nvPr/>
        </p:nvSpPr>
        <p:spPr>
          <a:xfrm>
            <a:off x="432575" y="1476750"/>
            <a:ext cx="13206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ca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IA: casos d'ús</a:t>
            </a:r>
            <a:endParaRPr b="1" i="0" sz="13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088" name="Google Shape;1088;p146"/>
          <p:cNvGrpSpPr/>
          <p:nvPr/>
        </p:nvGrpSpPr>
        <p:grpSpPr>
          <a:xfrm>
            <a:off x="1753175" y="1476747"/>
            <a:ext cx="324000" cy="313800"/>
            <a:chOff x="1199125" y="1476747"/>
            <a:chExt cx="324000" cy="313800"/>
          </a:xfrm>
        </p:grpSpPr>
        <p:sp>
          <p:nvSpPr>
            <p:cNvPr id="1089" name="Google Shape;1089;p146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90" name="Google Shape;1090;p1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91" name="Google Shape;1091;p146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092" name="Google Shape;1092;p146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46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46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146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46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46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2" name="Google Shape;1102;p147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103" name="Google Shape;1103;p14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4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4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4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14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14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9" name="Google Shape;1109;p147"/>
          <p:cNvSpPr txBox="1"/>
          <p:nvPr/>
        </p:nvSpPr>
        <p:spPr>
          <a:xfrm>
            <a:off x="538525" y="426675"/>
            <a:ext cx="84987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" sz="2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Com puc identificar 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quines tasques he d'abordar?</a:t>
            </a:r>
            <a:endParaRPr b="1" i="0" sz="2800" u="none" cap="none" strike="noStrike">
              <a:solidFill>
                <a:srgbClr val="3684E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0" name="Google Shape;1110;p147"/>
          <p:cNvSpPr txBox="1"/>
          <p:nvPr/>
        </p:nvSpPr>
        <p:spPr>
          <a:xfrm>
            <a:off x="590800" y="1740225"/>
            <a:ext cx="3517500" cy="20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 Light"/>
                <a:ea typeface="Roboto Light"/>
                <a:cs typeface="Roboto Light"/>
                <a:sym typeface="Roboto Light"/>
              </a:rPr>
              <a:t>No ho facis amb IA si...</a:t>
            </a:r>
            <a:endParaRPr b="0" i="0" sz="1600" u="none" cap="none" strike="noStrike">
              <a:solidFill>
                <a:srgbClr val="000066"/>
              </a:solidFill>
              <a:highlight>
                <a:schemeClr val="dk1"/>
              </a:highlight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66"/>
              </a:solidFill>
              <a:highlight>
                <a:schemeClr val="dk1"/>
              </a:highlight>
              <a:latin typeface="Roboto Light"/>
              <a:ea typeface="Roboto Light"/>
              <a:cs typeface="Roboto Light"/>
              <a:sym typeface="Roboto Light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84EB"/>
              </a:buClr>
              <a:buSzPts val="1600"/>
              <a:buFont typeface="Helvetica Neue"/>
              <a:buAutoNum type="arabicPeriod"/>
            </a:pPr>
            <a:r>
              <a:rPr b="0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 Light"/>
                <a:ea typeface="Roboto Light"/>
                <a:cs typeface="Roboto Light"/>
                <a:sym typeface="Roboto Light"/>
              </a:rPr>
              <a:t>No saps com fer-</a:t>
            </a:r>
            <a:r>
              <a:rPr b="1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ho a mà</a:t>
            </a:r>
            <a:endParaRPr b="1" i="0" sz="16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84EB"/>
              </a:buClr>
              <a:buSzPts val="1600"/>
              <a:buFont typeface="Helvetica Neue"/>
              <a:buAutoNum type="arabicPeriod"/>
            </a:pPr>
            <a:r>
              <a:rPr b="0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 Light"/>
                <a:ea typeface="Roboto Light"/>
                <a:cs typeface="Roboto Light"/>
                <a:sym typeface="Roboto Light"/>
              </a:rPr>
              <a:t>Ho pots </a:t>
            </a:r>
            <a:r>
              <a:rPr b="1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automatitzar </a:t>
            </a:r>
            <a:r>
              <a:rPr b="0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 Light"/>
                <a:ea typeface="Roboto Light"/>
                <a:cs typeface="Roboto Light"/>
                <a:sym typeface="Roboto Light"/>
              </a:rPr>
              <a:t>sense IA</a:t>
            </a:r>
            <a:endParaRPr b="0" i="0" sz="1600" u="none" cap="none" strike="noStrike">
              <a:solidFill>
                <a:srgbClr val="000066"/>
              </a:solidFill>
              <a:highlight>
                <a:schemeClr val="dk1"/>
              </a:highlight>
              <a:latin typeface="Roboto Light"/>
              <a:ea typeface="Roboto Light"/>
              <a:cs typeface="Roboto Light"/>
              <a:sym typeface="Roboto Light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684EB"/>
              </a:buClr>
              <a:buSzPts val="1600"/>
              <a:buFont typeface="Helvetica Neue"/>
              <a:buAutoNum type="arabicPeriod"/>
            </a:pPr>
            <a:r>
              <a:rPr b="0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 Light"/>
                <a:ea typeface="Roboto Light"/>
                <a:cs typeface="Roboto Light"/>
                <a:sym typeface="Roboto Light"/>
              </a:rPr>
              <a:t>No saps com </a:t>
            </a:r>
            <a:r>
              <a:rPr lang="ca" sz="1600">
                <a:solidFill>
                  <a:srgbClr val="000066"/>
                </a:solidFill>
                <a:highlight>
                  <a:schemeClr val="dk1"/>
                </a:highlight>
                <a:latin typeface="Roboto Light"/>
                <a:ea typeface="Roboto Light"/>
                <a:cs typeface="Roboto Light"/>
                <a:sym typeface="Roboto Light"/>
              </a:rPr>
              <a:t>estimar</a:t>
            </a:r>
            <a:r>
              <a:rPr b="0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 Light"/>
                <a:ea typeface="Roboto Light"/>
                <a:cs typeface="Roboto Light"/>
                <a:sym typeface="Roboto Light"/>
              </a:rPr>
              <a:t> el </a:t>
            </a:r>
            <a:r>
              <a:rPr b="1" i="0" lang="ca" sz="1600" u="none" cap="none" strike="noStrike">
                <a:solidFill>
                  <a:srgbClr val="000066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retorn</a:t>
            </a:r>
            <a:endParaRPr b="1" i="0" sz="16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1" name="Google Shape;1111;p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6275" y="1120748"/>
            <a:ext cx="4605974" cy="307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p147"/>
          <p:cNvSpPr txBox="1"/>
          <p:nvPr/>
        </p:nvSpPr>
        <p:spPr>
          <a:xfrm>
            <a:off x="489347" y="4347750"/>
            <a:ext cx="8325600" cy="5388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ca" sz="2300" u="none" cap="none" strike="noStrike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IA </a:t>
            </a:r>
            <a:r>
              <a:rPr lang="ca" sz="2300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amb èxit</a:t>
            </a:r>
            <a:r>
              <a:rPr b="0" i="0" lang="ca" sz="2300" u="none" cap="none" strike="noStrike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: viabilitat + impacte + cost</a:t>
            </a:r>
            <a:endParaRPr b="0" i="0" sz="2300" u="none" cap="none" strike="noStrike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148"/>
          <p:cNvSpPr txBox="1"/>
          <p:nvPr/>
        </p:nvSpPr>
        <p:spPr>
          <a:xfrm>
            <a:off x="1584325" y="371675"/>
            <a:ext cx="61767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" sz="2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Tipus </a:t>
            </a:r>
            <a:r>
              <a:rPr b="1" i="0" lang="ca" sz="2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 tasques</a:t>
            </a:r>
            <a:endParaRPr b="1" i="0" sz="28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18" name="Google Shape;1118;p148"/>
          <p:cNvGrpSpPr/>
          <p:nvPr/>
        </p:nvGrpSpPr>
        <p:grpSpPr>
          <a:xfrm>
            <a:off x="2742600" y="1748600"/>
            <a:ext cx="3658800" cy="2412475"/>
            <a:chOff x="2742600" y="1748600"/>
            <a:chExt cx="3658800" cy="2412475"/>
          </a:xfrm>
        </p:grpSpPr>
        <p:sp>
          <p:nvSpPr>
            <p:cNvPr id="1119" name="Google Shape;1119;p148"/>
            <p:cNvSpPr/>
            <p:nvPr/>
          </p:nvSpPr>
          <p:spPr>
            <a:xfrm>
              <a:off x="2742600" y="2922375"/>
              <a:ext cx="3658800" cy="1238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ca" sz="17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Acció</a:t>
              </a:r>
              <a:endParaRPr b="1" i="0" sz="17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ca" sz="17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Prendre</a:t>
              </a:r>
              <a:r>
                <a:rPr b="0" i="0" lang="ca" sz="17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 la millor decisió</a:t>
              </a:r>
              <a:endParaRPr b="0" i="0" sz="17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120" name="Google Shape;1120;p148"/>
            <p:cNvCxnSpPr>
              <a:stCxn id="1121" idx="3"/>
              <a:endCxn id="1119" idx="0"/>
            </p:cNvCxnSpPr>
            <p:nvPr/>
          </p:nvCxnSpPr>
          <p:spPr>
            <a:xfrm>
              <a:off x="4294575" y="1748600"/>
              <a:ext cx="277500" cy="1173900"/>
            </a:xfrm>
            <a:prstGeom prst="bentConnector2">
              <a:avLst/>
            </a:prstGeom>
            <a:noFill/>
            <a:ln cap="flat" cmpd="sng" w="14300">
              <a:solidFill>
                <a:schemeClr val="dk2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cxnSp>
          <p:nvCxnSpPr>
            <p:cNvPr id="1122" name="Google Shape;1122;p148"/>
            <p:cNvCxnSpPr>
              <a:stCxn id="1123" idx="1"/>
              <a:endCxn id="1119" idx="0"/>
            </p:cNvCxnSpPr>
            <p:nvPr/>
          </p:nvCxnSpPr>
          <p:spPr>
            <a:xfrm flipH="1">
              <a:off x="4572125" y="1748600"/>
              <a:ext cx="404100" cy="1173900"/>
            </a:xfrm>
            <a:prstGeom prst="bentConnector2">
              <a:avLst/>
            </a:prstGeom>
            <a:noFill/>
            <a:ln cap="flat" cmpd="sng" w="14300">
              <a:solidFill>
                <a:schemeClr val="dk2"/>
              </a:solidFill>
              <a:prstDash val="dash"/>
              <a:round/>
              <a:headEnd len="sm" w="sm" type="none"/>
              <a:tailEnd len="med" w="med" type="triangle"/>
            </a:ln>
          </p:spPr>
        </p:cxnSp>
      </p:grpSp>
      <p:sp>
        <p:nvSpPr>
          <p:cNvPr id="1124" name="Google Shape;1124;p148"/>
          <p:cNvSpPr txBox="1"/>
          <p:nvPr/>
        </p:nvSpPr>
        <p:spPr>
          <a:xfrm>
            <a:off x="489347" y="4376325"/>
            <a:ext cx="8325600" cy="5388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ca" sz="2300" u="none" cap="none" strike="noStrike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IA empresarial: </a:t>
            </a:r>
            <a:r>
              <a:rPr lang="ca" sz="2300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Resultat</a:t>
            </a:r>
            <a:r>
              <a:rPr b="0" i="0" lang="ca" sz="2300" u="none" cap="none" strike="noStrike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 + Acció</a:t>
            </a:r>
            <a:endParaRPr b="0" i="0" sz="2300" u="none" cap="none" strike="noStrike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25" name="Google Shape;1125;p148"/>
          <p:cNvGrpSpPr/>
          <p:nvPr/>
        </p:nvGrpSpPr>
        <p:grpSpPr>
          <a:xfrm>
            <a:off x="635775" y="857900"/>
            <a:ext cx="3658800" cy="1781400"/>
            <a:chOff x="635775" y="857900"/>
            <a:chExt cx="3658800" cy="1781400"/>
          </a:xfrm>
        </p:grpSpPr>
        <p:sp>
          <p:nvSpPr>
            <p:cNvPr id="1121" name="Google Shape;1121;p148"/>
            <p:cNvSpPr/>
            <p:nvPr/>
          </p:nvSpPr>
          <p:spPr>
            <a:xfrm>
              <a:off x="635775" y="857900"/>
              <a:ext cx="3658800" cy="1781400"/>
            </a:xfrm>
            <a:prstGeom prst="roundRect">
              <a:avLst>
                <a:gd fmla="val 16667" name="adj"/>
              </a:avLst>
            </a:prstGeom>
            <a:solidFill>
              <a:srgbClr val="7EC1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ca" sz="1700" u="none" cap="none" strike="noStrike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Supervisat</a:t>
              </a:r>
              <a:endParaRPr b="0" i="0" sz="1700" u="none" cap="none" strike="noStrike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6" name="Google Shape;1126;p148"/>
            <p:cNvSpPr/>
            <p:nvPr/>
          </p:nvSpPr>
          <p:spPr>
            <a:xfrm>
              <a:off x="786575" y="1669125"/>
              <a:ext cx="3355500" cy="438300"/>
            </a:xfrm>
            <a:prstGeom prst="roundRect">
              <a:avLst>
                <a:gd fmla="val 16667" name="adj"/>
              </a:avLst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ca" sz="1600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Aprenen dels </a:t>
              </a:r>
              <a:r>
                <a:rPr b="1" lang="ca" sz="1600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exemples</a:t>
              </a:r>
              <a:r>
                <a:rPr lang="ca" sz="1600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 que els hi donem</a:t>
              </a:r>
              <a:endParaRPr i="0" sz="1600" u="none" cap="none" strike="noStrike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27" name="Google Shape;1127;p148"/>
          <p:cNvGrpSpPr/>
          <p:nvPr/>
        </p:nvGrpSpPr>
        <p:grpSpPr>
          <a:xfrm>
            <a:off x="4976225" y="857900"/>
            <a:ext cx="3658800" cy="1781400"/>
            <a:chOff x="4976225" y="857900"/>
            <a:chExt cx="3658800" cy="1781400"/>
          </a:xfrm>
        </p:grpSpPr>
        <p:sp>
          <p:nvSpPr>
            <p:cNvPr id="1123" name="Google Shape;1123;p148"/>
            <p:cNvSpPr/>
            <p:nvPr/>
          </p:nvSpPr>
          <p:spPr>
            <a:xfrm>
              <a:off x="4976225" y="857900"/>
              <a:ext cx="3658800" cy="1781400"/>
            </a:xfrm>
            <a:prstGeom prst="roundRect">
              <a:avLst>
                <a:gd fmla="val 16667" name="adj"/>
              </a:avLst>
            </a:prstGeom>
            <a:solidFill>
              <a:srgbClr val="7EC1FF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lang="ca" sz="1700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No</a:t>
              </a:r>
              <a:r>
                <a:rPr b="1" i="0" lang="ca" sz="1700" u="none" cap="none" strike="noStrike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b="1" lang="ca" sz="1700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supervisat</a:t>
              </a:r>
              <a:endParaRPr b="0" i="0" sz="1700" u="none" cap="none" strike="noStrike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8" name="Google Shape;1128;p148"/>
            <p:cNvSpPr/>
            <p:nvPr/>
          </p:nvSpPr>
          <p:spPr>
            <a:xfrm>
              <a:off x="5129975" y="1516725"/>
              <a:ext cx="3355500" cy="438300"/>
            </a:xfrm>
            <a:prstGeom prst="roundRect">
              <a:avLst>
                <a:gd fmla="val 16667" name="adj"/>
              </a:avLst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lang="ca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Segmentació: </a:t>
              </a:r>
              <a:r>
                <a:rPr lang="ca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crear etiquetes</a:t>
              </a:r>
              <a:endParaRPr i="0" u="none" cap="none" strike="noStrike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29" name="Google Shape;1129;p148"/>
          <p:cNvSpPr/>
          <p:nvPr/>
        </p:nvSpPr>
        <p:spPr>
          <a:xfrm>
            <a:off x="5103950" y="1681850"/>
            <a:ext cx="3355500" cy="438300"/>
          </a:xfrm>
          <a:prstGeom prst="roundRect">
            <a:avLst>
              <a:gd fmla="val 16667" name="adj"/>
            </a:avLst>
          </a:prstGeom>
          <a:solidFill>
            <a:srgbClr val="7EC1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" sz="1600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rPr>
              <a:t>Creen </a:t>
            </a:r>
            <a:r>
              <a:rPr b="1" lang="ca" sz="1600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rPr>
              <a:t>etiquetes</a:t>
            </a:r>
            <a:r>
              <a:rPr lang="ca" sz="1600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rPr>
              <a:t> o troben les </a:t>
            </a:r>
            <a:r>
              <a:rPr b="1" lang="ca" sz="1600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rPr>
              <a:t>millors solucions</a:t>
            </a:r>
            <a:endParaRPr b="1" i="0" sz="1600" u="none" cap="none" strike="noStrike">
              <a:solidFill>
                <a:srgbClr val="0000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58"/>
        </a:solidFill>
      </p:bgPr>
    </p:bg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4" name="Google Shape;1134;p149"/>
          <p:cNvPicPr preferRelativeResize="0"/>
          <p:nvPr/>
        </p:nvPicPr>
        <p:blipFill rotWithShape="1">
          <a:blip r:embed="rId3">
            <a:alphaModFix/>
          </a:blip>
          <a:srcRect b="8171" l="0" r="0" t="13483"/>
          <a:stretch/>
        </p:blipFill>
        <p:spPr>
          <a:xfrm>
            <a:off x="0" y="0"/>
            <a:ext cx="92847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135" name="Google Shape;1135;p149"/>
          <p:cNvSpPr/>
          <p:nvPr/>
        </p:nvSpPr>
        <p:spPr>
          <a:xfrm>
            <a:off x="0" y="-53194"/>
            <a:ext cx="9284700" cy="5196600"/>
          </a:xfrm>
          <a:prstGeom prst="rect">
            <a:avLst/>
          </a:prstGeom>
          <a:solidFill>
            <a:srgbClr val="000058">
              <a:alpha val="654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149"/>
          <p:cNvSpPr txBox="1"/>
          <p:nvPr/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37" name="Google Shape;1137;p149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138" name="Google Shape;1138;p149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49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49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49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49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149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4" name="Google Shape;1144;p149"/>
          <p:cNvSpPr/>
          <p:nvPr/>
        </p:nvSpPr>
        <p:spPr>
          <a:xfrm>
            <a:off x="432575" y="1476750"/>
            <a:ext cx="13206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ca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IA: casos d'ús</a:t>
            </a:r>
            <a:endParaRPr b="1" i="0" sz="13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45" name="Google Shape;1145;p149"/>
          <p:cNvGrpSpPr/>
          <p:nvPr/>
        </p:nvGrpSpPr>
        <p:grpSpPr>
          <a:xfrm>
            <a:off x="1753175" y="1476747"/>
            <a:ext cx="324000" cy="313800"/>
            <a:chOff x="1199125" y="1476747"/>
            <a:chExt cx="324000" cy="313800"/>
          </a:xfrm>
        </p:grpSpPr>
        <p:sp>
          <p:nvSpPr>
            <p:cNvPr id="1146" name="Google Shape;1146;p149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47" name="Google Shape;1147;p14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8" name="Google Shape;1148;p149"/>
          <p:cNvSpPr txBox="1"/>
          <p:nvPr/>
        </p:nvSpPr>
        <p:spPr>
          <a:xfrm>
            <a:off x="405525" y="2079875"/>
            <a:ext cx="82809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lang="ca"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Algoritmes supervisats</a:t>
            </a:r>
            <a:r>
              <a:rPr b="1" i="0" lang="ca" sz="48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ca" sz="48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que aprenen del passat</a:t>
            </a:r>
            <a:endParaRPr b="1" i="0" sz="48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3" name="Google Shape;1153;p150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154" name="Google Shape;1154;p150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150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150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150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150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50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0" name="Google Shape;1160;p150"/>
          <p:cNvSpPr txBox="1"/>
          <p:nvPr/>
        </p:nvSpPr>
        <p:spPr>
          <a:xfrm>
            <a:off x="669175" y="760700"/>
            <a:ext cx="3789000" cy="10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ca" sz="2500" u="none" cap="none" strike="noStrike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Predicció de vendes </a:t>
            </a:r>
            <a:r>
              <a:rPr b="1" i="0" lang="ca" sz="25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B2B2C</a:t>
            </a:r>
            <a:br>
              <a:rPr b="1" i="0" lang="ca" sz="25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</a:br>
            <a:endParaRPr b="1" i="0" sz="2500" u="none" cap="none" strike="noStrike">
              <a:solidFill>
                <a:srgbClr val="438B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1" name="Google Shape;1161;p150"/>
          <p:cNvSpPr txBox="1"/>
          <p:nvPr/>
        </p:nvSpPr>
        <p:spPr>
          <a:xfrm>
            <a:off x="669175" y="349300"/>
            <a:ext cx="28947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ca" sz="1400" u="none" cap="none" strike="noStrike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DANONE: productes lactis Ibèria</a:t>
            </a:r>
            <a:endParaRPr b="1" i="0" sz="1400" u="none" cap="none" strike="noStrike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2" name="Google Shape;1162;p150"/>
          <p:cNvSpPr txBox="1"/>
          <p:nvPr/>
        </p:nvSpPr>
        <p:spPr>
          <a:xfrm>
            <a:off x="875875" y="1696425"/>
            <a:ext cx="36423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3.500 punts de venda i 300 productes</a:t>
            </a:r>
            <a:endParaRPr b="0" i="0" sz="12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producte </a:t>
            </a: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perible</a:t>
            </a:r>
            <a:endParaRPr b="0" i="0" sz="12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Variables exògenes </a:t>
            </a: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i casuística àmplia</a:t>
            </a:r>
            <a:endParaRPr b="0" i="0" sz="12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Dades de venda </a:t>
            </a: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heterogènies</a:t>
            </a:r>
            <a:endParaRPr b="0" i="0" sz="12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3" name="Google Shape;1163;p150"/>
          <p:cNvSpPr txBox="1"/>
          <p:nvPr/>
        </p:nvSpPr>
        <p:spPr>
          <a:xfrm>
            <a:off x="875875" y="3144225"/>
            <a:ext cx="3447900" cy="18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Model de previsió diària </a:t>
            </a: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automàtica de 28 dies amb </a:t>
            </a: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efecte promocional </a:t>
            </a: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i </a:t>
            </a: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canibalisme</a:t>
            </a:r>
            <a:endParaRPr b="1" i="0" sz="12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Millora </a:t>
            </a: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de 20 punts percentuals en la precisió de SKU-POS</a:t>
            </a:r>
            <a:endParaRPr b="0" i="0" sz="12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Plataforma </a:t>
            </a:r>
            <a:r>
              <a:rPr b="0" i="0" lang="ca" sz="12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per a la revisió i gestió automàtica de comandes i alarmes</a:t>
            </a:r>
            <a:endParaRPr b="0" i="0" sz="12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64" name="Google Shape;1164;p150"/>
          <p:cNvPicPr preferRelativeResize="0"/>
          <p:nvPr/>
        </p:nvPicPr>
        <p:blipFill rotWithShape="1">
          <a:blip r:embed="rId3">
            <a:alphaModFix/>
          </a:blip>
          <a:srcRect b="0" l="0" r="52730" t="0"/>
          <a:stretch/>
        </p:blipFill>
        <p:spPr>
          <a:xfrm>
            <a:off x="4518175" y="0"/>
            <a:ext cx="4778000" cy="532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5" name="Google Shape;1165;p1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838" y="2358600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6" name="Google Shape;1166;p1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838" y="1812050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7" name="Google Shape;1167;p1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838" y="2085325"/>
            <a:ext cx="163375" cy="163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8" name="Google Shape;1168;p150"/>
          <p:cNvGrpSpPr/>
          <p:nvPr/>
        </p:nvGrpSpPr>
        <p:grpSpPr>
          <a:xfrm>
            <a:off x="697350" y="3268429"/>
            <a:ext cx="150382" cy="150382"/>
            <a:chOff x="539638" y="2779425"/>
            <a:chExt cx="159000" cy="159000"/>
          </a:xfrm>
        </p:grpSpPr>
        <p:sp>
          <p:nvSpPr>
            <p:cNvPr id="1169" name="Google Shape;1169;p150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70" name="Google Shape;1170;p150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171" name="Google Shape;1171;p150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72" name="Google Shape;1172;p150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grpSp>
        <p:nvGrpSpPr>
          <p:cNvPr id="1173" name="Google Shape;1173;p150"/>
          <p:cNvGrpSpPr/>
          <p:nvPr/>
        </p:nvGrpSpPr>
        <p:grpSpPr>
          <a:xfrm>
            <a:off x="697350" y="3817420"/>
            <a:ext cx="150382" cy="150382"/>
            <a:chOff x="539638" y="2779425"/>
            <a:chExt cx="159000" cy="159000"/>
          </a:xfrm>
        </p:grpSpPr>
        <p:sp>
          <p:nvSpPr>
            <p:cNvPr id="1174" name="Google Shape;1174;p150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75" name="Google Shape;1175;p150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176" name="Google Shape;1176;p150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77" name="Google Shape;1177;p150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grpSp>
        <p:nvGrpSpPr>
          <p:cNvPr id="1178" name="Google Shape;1178;p150"/>
          <p:cNvGrpSpPr/>
          <p:nvPr/>
        </p:nvGrpSpPr>
        <p:grpSpPr>
          <a:xfrm>
            <a:off x="697350" y="4366416"/>
            <a:ext cx="150382" cy="150382"/>
            <a:chOff x="539638" y="2779425"/>
            <a:chExt cx="159000" cy="159000"/>
          </a:xfrm>
        </p:grpSpPr>
        <p:sp>
          <p:nvSpPr>
            <p:cNvPr id="1179" name="Google Shape;1179;p150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0" name="Google Shape;1180;p150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181" name="Google Shape;1181;p150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82" name="Google Shape;1182;p150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pic>
        <p:nvPicPr>
          <p:cNvPr id="1183" name="Google Shape;1183;p1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838" y="2631875"/>
            <a:ext cx="163375" cy="16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51"/>
          <p:cNvSpPr txBox="1"/>
          <p:nvPr/>
        </p:nvSpPr>
        <p:spPr>
          <a:xfrm>
            <a:off x="669174" y="608300"/>
            <a:ext cx="4112700" cy="10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8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Predicció de vendes </a:t>
            </a:r>
            <a:r>
              <a:rPr b="1" lang="ca" sz="2800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llamàntol</a:t>
            </a:r>
            <a:endParaRPr b="1" sz="2800">
              <a:solidFill>
                <a:srgbClr val="438B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9" name="Google Shape;1189;p151"/>
          <p:cNvSpPr txBox="1"/>
          <p:nvPr/>
        </p:nvSpPr>
        <p:spPr>
          <a:xfrm>
            <a:off x="669204" y="349300"/>
            <a:ext cx="29382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MaresMar: majorista de peix</a:t>
            </a:r>
            <a:endParaRPr b="1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90" name="Google Shape;1190;p151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191" name="Google Shape;1191;p151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151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151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151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151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151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7" name="Google Shape;1197;p151"/>
          <p:cNvSpPr txBox="1"/>
          <p:nvPr/>
        </p:nvSpPr>
        <p:spPr>
          <a:xfrm>
            <a:off x="875875" y="3372825"/>
            <a:ext cx="3646200" cy="18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Predicció de vendes diària amb una setmana d’antelació</a:t>
            </a:r>
            <a:endParaRPr sz="13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Procés automàtic amb validació d’un expert</a:t>
            </a:r>
            <a:endParaRPr sz="13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-5% d’error </a:t>
            </a:r>
            <a:r>
              <a:rPr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respecte al procés manual anterior</a:t>
            </a:r>
            <a:endParaRPr sz="13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Reducció en un 30% de les mermes</a:t>
            </a:r>
            <a:endParaRPr b="1" sz="15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8" name="Google Shape;1198;p151"/>
          <p:cNvSpPr txBox="1"/>
          <p:nvPr/>
        </p:nvSpPr>
        <p:spPr>
          <a:xfrm>
            <a:off x="875875" y="1620225"/>
            <a:ext cx="3646200" cy="17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Producte molt perible </a:t>
            </a:r>
            <a:endParaRPr sz="13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Demanda molt fluctuant amb variables exògenes (meteo, mercat, esdeveniments...)</a:t>
            </a:r>
            <a:endParaRPr sz="13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Necessitat de fer comandes a 1 setmana vista</a:t>
            </a:r>
            <a:endParaRPr sz="13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Procés molt manual i poc robust</a:t>
            </a:r>
            <a:endParaRPr sz="13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9" name="Google Shape;1199;p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838" y="2612488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838" y="1735850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p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838" y="2032650"/>
            <a:ext cx="163375" cy="163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2" name="Google Shape;1202;p151"/>
          <p:cNvGrpSpPr/>
          <p:nvPr/>
        </p:nvGrpSpPr>
        <p:grpSpPr>
          <a:xfrm>
            <a:off x="697349" y="3489113"/>
            <a:ext cx="150382" cy="150382"/>
            <a:chOff x="539638" y="2779425"/>
            <a:chExt cx="159000" cy="159000"/>
          </a:xfrm>
        </p:grpSpPr>
        <p:sp>
          <p:nvSpPr>
            <p:cNvPr id="1203" name="Google Shape;1203;p151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04" name="Google Shape;1204;p151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205" name="Google Shape;1205;p151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06" name="Google Shape;1206;p151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207" name="Google Shape;1207;p151"/>
          <p:cNvGrpSpPr/>
          <p:nvPr/>
        </p:nvGrpSpPr>
        <p:grpSpPr>
          <a:xfrm>
            <a:off x="697349" y="4378838"/>
            <a:ext cx="150382" cy="150382"/>
            <a:chOff x="539638" y="2779425"/>
            <a:chExt cx="159000" cy="159000"/>
          </a:xfrm>
        </p:grpSpPr>
        <p:sp>
          <p:nvSpPr>
            <p:cNvPr id="1208" name="Google Shape;1208;p151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09" name="Google Shape;1209;p151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210" name="Google Shape;1210;p151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11" name="Google Shape;1211;p151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212" name="Google Shape;1212;p151"/>
          <p:cNvGrpSpPr/>
          <p:nvPr/>
        </p:nvGrpSpPr>
        <p:grpSpPr>
          <a:xfrm>
            <a:off x="697349" y="4086386"/>
            <a:ext cx="150382" cy="150382"/>
            <a:chOff x="539638" y="2779425"/>
            <a:chExt cx="159000" cy="159000"/>
          </a:xfrm>
        </p:grpSpPr>
        <p:sp>
          <p:nvSpPr>
            <p:cNvPr id="1213" name="Google Shape;1213;p151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14" name="Google Shape;1214;p151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215" name="Google Shape;1215;p151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16" name="Google Shape;1216;p151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pic>
        <p:nvPicPr>
          <p:cNvPr id="1217" name="Google Shape;1217;p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838" y="2917288"/>
            <a:ext cx="163375" cy="163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8" name="Google Shape;1218;p151"/>
          <p:cNvGrpSpPr/>
          <p:nvPr/>
        </p:nvGrpSpPr>
        <p:grpSpPr>
          <a:xfrm>
            <a:off x="697349" y="4671288"/>
            <a:ext cx="150382" cy="150382"/>
            <a:chOff x="539638" y="2779425"/>
            <a:chExt cx="159000" cy="159000"/>
          </a:xfrm>
        </p:grpSpPr>
        <p:sp>
          <p:nvSpPr>
            <p:cNvPr id="1219" name="Google Shape;1219;p151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20" name="Google Shape;1220;p151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221" name="Google Shape;1221;p151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22" name="Google Shape;1222;p151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pic>
        <p:nvPicPr>
          <p:cNvPr id="1223" name="Google Shape;1223;p151"/>
          <p:cNvPicPr preferRelativeResize="0"/>
          <p:nvPr/>
        </p:nvPicPr>
        <p:blipFill rotWithShape="1">
          <a:blip r:embed="rId4">
            <a:alphaModFix/>
          </a:blip>
          <a:srcRect b="0" l="0" r="2105" t="7098"/>
          <a:stretch/>
        </p:blipFill>
        <p:spPr>
          <a:xfrm>
            <a:off x="5184575" y="501975"/>
            <a:ext cx="3959424" cy="4641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4" name="Google Shape;1224;p151"/>
          <p:cNvPicPr preferRelativeResize="0"/>
          <p:nvPr/>
        </p:nvPicPr>
        <p:blipFill rotWithShape="1">
          <a:blip r:embed="rId4">
            <a:alphaModFix/>
          </a:blip>
          <a:srcRect b="80674" l="0" r="2105" t="7097"/>
          <a:stretch/>
        </p:blipFill>
        <p:spPr>
          <a:xfrm>
            <a:off x="5184575" y="0"/>
            <a:ext cx="3959424" cy="61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1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86050" y="133725"/>
            <a:ext cx="1849650" cy="69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151"/>
          <p:cNvPicPr preferRelativeResize="0"/>
          <p:nvPr/>
        </p:nvPicPr>
        <p:blipFill rotWithShape="1">
          <a:blip r:embed="rId4">
            <a:alphaModFix/>
          </a:blip>
          <a:srcRect b="80674" l="0" r="2105" t="7097"/>
          <a:stretch/>
        </p:blipFill>
        <p:spPr>
          <a:xfrm rot="-5400000">
            <a:off x="2491888" y="2366612"/>
            <a:ext cx="5143500" cy="41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58"/>
        </a:solidFill>
      </p:bgPr>
    </p:bg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" name="Google Shape;1231;p152"/>
          <p:cNvPicPr preferRelativeResize="0"/>
          <p:nvPr/>
        </p:nvPicPr>
        <p:blipFill rotWithShape="1">
          <a:blip r:embed="rId3">
            <a:alphaModFix/>
          </a:blip>
          <a:srcRect b="8171" l="0" r="0" t="13483"/>
          <a:stretch/>
        </p:blipFill>
        <p:spPr>
          <a:xfrm>
            <a:off x="0" y="0"/>
            <a:ext cx="92847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232" name="Google Shape;1232;p152"/>
          <p:cNvSpPr/>
          <p:nvPr/>
        </p:nvSpPr>
        <p:spPr>
          <a:xfrm>
            <a:off x="0" y="-53194"/>
            <a:ext cx="9284700" cy="5196600"/>
          </a:xfrm>
          <a:prstGeom prst="rect">
            <a:avLst/>
          </a:prstGeom>
          <a:solidFill>
            <a:srgbClr val="000058">
              <a:alpha val="654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152"/>
          <p:cNvSpPr txBox="1"/>
          <p:nvPr/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4" name="Google Shape;1234;p152"/>
          <p:cNvSpPr txBox="1"/>
          <p:nvPr/>
        </p:nvSpPr>
        <p:spPr>
          <a:xfrm>
            <a:off x="634125" y="2079875"/>
            <a:ext cx="8280900" cy="15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lang="ca" sz="4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1" i="0" lang="ca" sz="4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lgoritmes no supervisats </a:t>
            </a:r>
            <a:br>
              <a:rPr b="1" i="0" lang="ca" sz="4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i="0" lang="ca" sz="46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que </a:t>
            </a:r>
            <a:r>
              <a:rPr b="1" i="0" lang="ca" sz="46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busquen </a:t>
            </a:r>
            <a:r>
              <a:rPr b="1" lang="ca" sz="4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la millor solució</a:t>
            </a:r>
            <a:endParaRPr b="1" i="0" sz="46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35" name="Google Shape;1235;p152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236" name="Google Shape;1236;p152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52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52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52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52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152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2" name="Google Shape;1242;p152"/>
          <p:cNvSpPr/>
          <p:nvPr/>
        </p:nvSpPr>
        <p:spPr>
          <a:xfrm>
            <a:off x="680225" y="1476750"/>
            <a:ext cx="1380600" cy="2649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ca" sz="11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IA: casos d'ús</a:t>
            </a:r>
            <a:endParaRPr b="1" i="0" sz="1100" u="none" cap="none" strike="noStrike">
              <a:solidFill>
                <a:srgbClr val="7EC1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243" name="Google Shape;1243;p152"/>
          <p:cNvGrpSpPr/>
          <p:nvPr/>
        </p:nvGrpSpPr>
        <p:grpSpPr>
          <a:xfrm>
            <a:off x="2060834" y="1476712"/>
            <a:ext cx="273586" cy="264973"/>
            <a:chOff x="1199125" y="1476747"/>
            <a:chExt cx="324000" cy="313800"/>
          </a:xfrm>
        </p:grpSpPr>
        <p:sp>
          <p:nvSpPr>
            <p:cNvPr id="1244" name="Google Shape;1244;p152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45" name="Google Shape;1245;p15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153"/>
          <p:cNvSpPr txBox="1"/>
          <p:nvPr/>
        </p:nvSpPr>
        <p:spPr>
          <a:xfrm>
            <a:off x="516775" y="760700"/>
            <a:ext cx="46146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Optimització </a:t>
            </a:r>
            <a:r>
              <a:rPr b="1" lang="ca" sz="2300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de l’ajust dels molins</a:t>
            </a:r>
            <a:endParaRPr b="1" sz="2300">
              <a:solidFill>
                <a:srgbClr val="438B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1" name="Google Shape;1251;p153"/>
          <p:cNvSpPr txBox="1"/>
          <p:nvPr/>
        </p:nvSpPr>
        <p:spPr>
          <a:xfrm>
            <a:off x="516777" y="349300"/>
            <a:ext cx="4902300" cy="2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Farinera Coromina: fabricant de farines per a forns artesans</a:t>
            </a:r>
            <a:endParaRPr b="1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2" name="Google Shape;1252;p153"/>
          <p:cNvSpPr txBox="1"/>
          <p:nvPr/>
        </p:nvSpPr>
        <p:spPr>
          <a:xfrm>
            <a:off x="723475" y="1344875"/>
            <a:ext cx="4407900" cy="17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Fabricació de farines d’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alta qualitat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i amb propietats estables al llarg dels lots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Ajust dels molins personalitzat per a cada lot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Cada línia de molins implica l’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ajust de ~20 motors</a:t>
            </a:r>
            <a:endParaRPr b="1"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Ajust manual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basat en l’experiència dels moliners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53" name="Google Shape;1253;p153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254" name="Google Shape;1254;p153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153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153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153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153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153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260" name="Google Shape;1260;p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2561507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1" name="Google Shape;1261;p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1460498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2" name="Google Shape;1262;p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2292808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3" name="Google Shape;1263;p1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5924" y="564527"/>
            <a:ext cx="1154300" cy="48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4" name="Google Shape;1264;p153" title="IMG_20250909_124602.jpg"/>
          <p:cNvPicPr preferRelativeResize="0"/>
          <p:nvPr/>
        </p:nvPicPr>
        <p:blipFill rotWithShape="1">
          <a:blip r:embed="rId5">
            <a:alphaModFix/>
          </a:blip>
          <a:srcRect b="0" l="0" r="11457" t="0"/>
          <a:stretch/>
        </p:blipFill>
        <p:spPr>
          <a:xfrm>
            <a:off x="5185975" y="1146400"/>
            <a:ext cx="3958026" cy="335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" name="Google Shape;1265;p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2016330"/>
            <a:ext cx="163375" cy="16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154"/>
          <p:cNvSpPr txBox="1"/>
          <p:nvPr/>
        </p:nvSpPr>
        <p:spPr>
          <a:xfrm>
            <a:off x="784809" y="2130946"/>
            <a:ext cx="815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blat sec</a:t>
            </a:r>
            <a:endParaRPr sz="1300"/>
          </a:p>
        </p:txBody>
      </p:sp>
      <p:sp>
        <p:nvSpPr>
          <p:cNvPr id="1271" name="Google Shape;1271;p154"/>
          <p:cNvSpPr txBox="1"/>
          <p:nvPr/>
        </p:nvSpPr>
        <p:spPr>
          <a:xfrm>
            <a:off x="516775" y="760700"/>
            <a:ext cx="46146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Optimització </a:t>
            </a:r>
            <a:r>
              <a:rPr b="1" lang="ca" sz="2300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de l’ajust dels molins</a:t>
            </a:r>
            <a:endParaRPr b="1" sz="2300">
              <a:solidFill>
                <a:srgbClr val="438B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2" name="Google Shape;1272;p154"/>
          <p:cNvSpPr txBox="1"/>
          <p:nvPr/>
        </p:nvSpPr>
        <p:spPr>
          <a:xfrm>
            <a:off x="516777" y="349300"/>
            <a:ext cx="4902300" cy="2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Farinera Coromina: fabricant de farines per a forns artesans</a:t>
            </a:r>
            <a:endParaRPr b="1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73" name="Google Shape;1273;p154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274" name="Google Shape;1274;p154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154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154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154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154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154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280" name="Google Shape;1280;p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5924" y="564527"/>
            <a:ext cx="1154300" cy="481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1" name="Google Shape;1281;p154"/>
          <p:cNvGrpSpPr/>
          <p:nvPr/>
        </p:nvGrpSpPr>
        <p:grpSpPr>
          <a:xfrm>
            <a:off x="2898292" y="1389769"/>
            <a:ext cx="623549" cy="728151"/>
            <a:chOff x="1099975" y="3893573"/>
            <a:chExt cx="623549" cy="728151"/>
          </a:xfrm>
        </p:grpSpPr>
        <p:pic>
          <p:nvPicPr>
            <p:cNvPr id="1282" name="Google Shape;1282;p1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99975" y="3998175"/>
              <a:ext cx="623549" cy="62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3" name="Google Shape;1283;p154"/>
            <p:cNvSpPr/>
            <p:nvPr/>
          </p:nvSpPr>
          <p:spPr>
            <a:xfrm>
              <a:off x="1181425" y="3986200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4" name="Google Shape;1284;p154"/>
            <p:cNvSpPr/>
            <p:nvPr/>
          </p:nvSpPr>
          <p:spPr>
            <a:xfrm>
              <a:off x="1483775" y="3987538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5" name="Google Shape;1285;p154"/>
            <p:cNvSpPr/>
            <p:nvPr/>
          </p:nvSpPr>
          <p:spPr>
            <a:xfrm>
              <a:off x="1300800" y="3971500"/>
              <a:ext cx="244200" cy="89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286" name="Google Shape;1286;p154"/>
            <p:cNvGrpSpPr/>
            <p:nvPr/>
          </p:nvGrpSpPr>
          <p:grpSpPr>
            <a:xfrm>
              <a:off x="1118274" y="3893573"/>
              <a:ext cx="257850" cy="211899"/>
              <a:chOff x="1224650" y="3794375"/>
              <a:chExt cx="257850" cy="211899"/>
            </a:xfrm>
          </p:grpSpPr>
          <p:pic>
            <p:nvPicPr>
              <p:cNvPr id="1287" name="Google Shape;1287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88" name="Google Shape;1288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289" name="Google Shape;1289;p154"/>
            <p:cNvGrpSpPr/>
            <p:nvPr/>
          </p:nvGrpSpPr>
          <p:grpSpPr>
            <a:xfrm>
              <a:off x="1199825" y="3893573"/>
              <a:ext cx="257850" cy="211899"/>
              <a:chOff x="1224650" y="3794375"/>
              <a:chExt cx="257850" cy="211899"/>
            </a:xfrm>
          </p:grpSpPr>
          <p:pic>
            <p:nvPicPr>
              <p:cNvPr id="1290" name="Google Shape;1290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1" name="Google Shape;1291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292" name="Google Shape;1292;p154"/>
            <p:cNvGrpSpPr/>
            <p:nvPr/>
          </p:nvGrpSpPr>
          <p:grpSpPr>
            <a:xfrm>
              <a:off x="1278701" y="3893573"/>
              <a:ext cx="257850" cy="211899"/>
              <a:chOff x="1224650" y="3794375"/>
              <a:chExt cx="257850" cy="211899"/>
            </a:xfrm>
          </p:grpSpPr>
          <p:pic>
            <p:nvPicPr>
              <p:cNvPr id="1293" name="Google Shape;1293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4" name="Google Shape;1294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295" name="Google Shape;1295;p154"/>
            <p:cNvGrpSpPr/>
            <p:nvPr/>
          </p:nvGrpSpPr>
          <p:grpSpPr>
            <a:xfrm>
              <a:off x="1354901" y="3893573"/>
              <a:ext cx="257850" cy="211899"/>
              <a:chOff x="1224650" y="3794375"/>
              <a:chExt cx="257850" cy="211899"/>
            </a:xfrm>
          </p:grpSpPr>
          <p:pic>
            <p:nvPicPr>
              <p:cNvPr id="1296" name="Google Shape;1296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7" name="Google Shape;1297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1298" name="Google Shape;1298;p154"/>
          <p:cNvSpPr txBox="1"/>
          <p:nvPr/>
        </p:nvSpPr>
        <p:spPr>
          <a:xfrm>
            <a:off x="2685379" y="2172093"/>
            <a:ext cx="1014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blat humit</a:t>
            </a:r>
            <a:endParaRPr sz="1300"/>
          </a:p>
        </p:txBody>
      </p:sp>
      <p:grpSp>
        <p:nvGrpSpPr>
          <p:cNvPr id="1299" name="Google Shape;1299;p154"/>
          <p:cNvGrpSpPr/>
          <p:nvPr/>
        </p:nvGrpSpPr>
        <p:grpSpPr>
          <a:xfrm>
            <a:off x="1842742" y="1348569"/>
            <a:ext cx="623549" cy="728151"/>
            <a:chOff x="1099975" y="3893573"/>
            <a:chExt cx="623549" cy="728151"/>
          </a:xfrm>
        </p:grpSpPr>
        <p:pic>
          <p:nvPicPr>
            <p:cNvPr id="1300" name="Google Shape;1300;p1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99975" y="3998175"/>
              <a:ext cx="623549" cy="62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1" name="Google Shape;1301;p154"/>
            <p:cNvSpPr/>
            <p:nvPr/>
          </p:nvSpPr>
          <p:spPr>
            <a:xfrm>
              <a:off x="1181425" y="3986200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2" name="Google Shape;1302;p154"/>
            <p:cNvSpPr/>
            <p:nvPr/>
          </p:nvSpPr>
          <p:spPr>
            <a:xfrm>
              <a:off x="1483775" y="3987538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3" name="Google Shape;1303;p154"/>
            <p:cNvSpPr/>
            <p:nvPr/>
          </p:nvSpPr>
          <p:spPr>
            <a:xfrm>
              <a:off x="1300800" y="3971500"/>
              <a:ext cx="244200" cy="89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304" name="Google Shape;1304;p154"/>
            <p:cNvGrpSpPr/>
            <p:nvPr/>
          </p:nvGrpSpPr>
          <p:grpSpPr>
            <a:xfrm>
              <a:off x="1118274" y="3893573"/>
              <a:ext cx="257850" cy="211899"/>
              <a:chOff x="1224650" y="3794375"/>
              <a:chExt cx="257850" cy="211899"/>
            </a:xfrm>
          </p:grpSpPr>
          <p:pic>
            <p:nvPicPr>
              <p:cNvPr id="1305" name="Google Shape;1305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06" name="Google Shape;1306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07" name="Google Shape;1307;p154"/>
            <p:cNvGrpSpPr/>
            <p:nvPr/>
          </p:nvGrpSpPr>
          <p:grpSpPr>
            <a:xfrm>
              <a:off x="1199825" y="3893573"/>
              <a:ext cx="257850" cy="211899"/>
              <a:chOff x="1224650" y="3794375"/>
              <a:chExt cx="257850" cy="211899"/>
            </a:xfrm>
          </p:grpSpPr>
          <p:pic>
            <p:nvPicPr>
              <p:cNvPr id="1308" name="Google Shape;1308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09" name="Google Shape;1309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10" name="Google Shape;1310;p154"/>
            <p:cNvGrpSpPr/>
            <p:nvPr/>
          </p:nvGrpSpPr>
          <p:grpSpPr>
            <a:xfrm>
              <a:off x="1278701" y="3893573"/>
              <a:ext cx="257850" cy="211899"/>
              <a:chOff x="1224650" y="3794375"/>
              <a:chExt cx="257850" cy="211899"/>
            </a:xfrm>
          </p:grpSpPr>
          <p:pic>
            <p:nvPicPr>
              <p:cNvPr id="1311" name="Google Shape;1311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12" name="Google Shape;1312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13" name="Google Shape;1313;p154"/>
            <p:cNvGrpSpPr/>
            <p:nvPr/>
          </p:nvGrpSpPr>
          <p:grpSpPr>
            <a:xfrm>
              <a:off x="1354901" y="3893573"/>
              <a:ext cx="257850" cy="211899"/>
              <a:chOff x="1224650" y="3794375"/>
              <a:chExt cx="257850" cy="211899"/>
            </a:xfrm>
          </p:grpSpPr>
          <p:pic>
            <p:nvPicPr>
              <p:cNvPr id="1314" name="Google Shape;1314;p154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15" name="Google Shape;1315;p154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1316" name="Google Shape;1316;p154"/>
          <p:cNvSpPr txBox="1"/>
          <p:nvPr/>
        </p:nvSpPr>
        <p:spPr>
          <a:xfrm>
            <a:off x="1734468" y="2130946"/>
            <a:ext cx="81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blat sec barrejat</a:t>
            </a:r>
            <a:endParaRPr sz="1300"/>
          </a:p>
        </p:txBody>
      </p:sp>
      <p:pic>
        <p:nvPicPr>
          <p:cNvPr id="1317" name="Google Shape;1317;p1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534" y="1474812"/>
            <a:ext cx="545535" cy="623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" name="Google Shape;1318;p1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7775" y="1474812"/>
            <a:ext cx="545535" cy="623549"/>
          </a:xfrm>
          <a:prstGeom prst="rect">
            <a:avLst/>
          </a:prstGeom>
          <a:noFill/>
          <a:ln>
            <a:noFill/>
          </a:ln>
        </p:spPr>
      </p:pic>
      <p:sp>
        <p:nvSpPr>
          <p:cNvPr id="1319" name="Google Shape;1319;p154"/>
          <p:cNvSpPr/>
          <p:nvPr/>
        </p:nvSpPr>
        <p:spPr>
          <a:xfrm>
            <a:off x="1620541" y="1711082"/>
            <a:ext cx="203400" cy="2274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68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0" name="Google Shape;1320;p154"/>
          <p:cNvSpPr/>
          <p:nvPr/>
        </p:nvSpPr>
        <p:spPr>
          <a:xfrm>
            <a:off x="2591073" y="1711082"/>
            <a:ext cx="203400" cy="2274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68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1" name="Google Shape;1321;p154"/>
          <p:cNvSpPr/>
          <p:nvPr/>
        </p:nvSpPr>
        <p:spPr>
          <a:xfrm>
            <a:off x="3644495" y="1711082"/>
            <a:ext cx="203400" cy="2274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68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22" name="Google Shape;1322;p154"/>
          <p:cNvGrpSpPr/>
          <p:nvPr/>
        </p:nvGrpSpPr>
        <p:grpSpPr>
          <a:xfrm>
            <a:off x="2464243" y="1440513"/>
            <a:ext cx="415574" cy="218109"/>
            <a:chOff x="1211644" y="2552292"/>
            <a:chExt cx="762521" cy="400200"/>
          </a:xfrm>
        </p:grpSpPr>
        <p:pic>
          <p:nvPicPr>
            <p:cNvPr id="1323" name="Google Shape;1323;p15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211644" y="2552292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4" name="Google Shape;1324;p15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04865" y="2570121"/>
              <a:ext cx="369300" cy="369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25" name="Google Shape;1325;p154"/>
          <p:cNvGrpSpPr/>
          <p:nvPr/>
        </p:nvGrpSpPr>
        <p:grpSpPr>
          <a:xfrm>
            <a:off x="3986061" y="1503610"/>
            <a:ext cx="1300412" cy="623549"/>
            <a:chOff x="4675525" y="4295239"/>
            <a:chExt cx="1300412" cy="623549"/>
          </a:xfrm>
        </p:grpSpPr>
        <p:pic>
          <p:nvPicPr>
            <p:cNvPr id="1326" name="Google Shape;1326;p1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75525" y="4295239"/>
              <a:ext cx="623549" cy="623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7" name="Google Shape;1327;p154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483925" y="4520275"/>
              <a:ext cx="492012" cy="295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8" name="Google Shape;1328;p154"/>
            <p:cNvSpPr txBox="1"/>
            <p:nvPr/>
          </p:nvSpPr>
          <p:spPr>
            <a:xfrm>
              <a:off x="5227545" y="4483625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1600"/>
            </a:p>
          </p:txBody>
        </p:sp>
      </p:grpSp>
      <p:sp>
        <p:nvSpPr>
          <p:cNvPr id="1329" name="Google Shape;1329;p154"/>
          <p:cNvSpPr txBox="1"/>
          <p:nvPr/>
        </p:nvSpPr>
        <p:spPr>
          <a:xfrm>
            <a:off x="3848952" y="2130946"/>
            <a:ext cx="1437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farina i segó </a:t>
            </a:r>
            <a:endParaRPr b="1" sz="1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(% rendiment)</a:t>
            </a:r>
            <a:endParaRPr sz="1300">
              <a:solidFill>
                <a:schemeClr val="accent2"/>
              </a:solidFill>
            </a:endParaRPr>
          </a:p>
        </p:txBody>
      </p:sp>
      <p:pic>
        <p:nvPicPr>
          <p:cNvPr id="1330" name="Google Shape;1330;p15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42418" y="1210690"/>
            <a:ext cx="415599" cy="415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1" name="Google Shape;1331;p154"/>
          <p:cNvGrpSpPr/>
          <p:nvPr/>
        </p:nvGrpSpPr>
        <p:grpSpPr>
          <a:xfrm>
            <a:off x="3376800" y="2654220"/>
            <a:ext cx="4546960" cy="2127681"/>
            <a:chOff x="3376800" y="2654220"/>
            <a:chExt cx="4546960" cy="2127681"/>
          </a:xfrm>
        </p:grpSpPr>
        <p:sp>
          <p:nvSpPr>
            <p:cNvPr id="1332" name="Google Shape;1332;p154"/>
            <p:cNvSpPr/>
            <p:nvPr/>
          </p:nvSpPr>
          <p:spPr>
            <a:xfrm>
              <a:off x="3997685" y="2949049"/>
              <a:ext cx="1307521" cy="1171345"/>
            </a:xfrm>
            <a:custGeom>
              <a:rect b="b" l="l" r="r" t="t"/>
              <a:pathLst>
                <a:path extrusionOk="0" h="26014" w="48137">
                  <a:moveTo>
                    <a:pt x="0" y="0"/>
                  </a:moveTo>
                  <a:lnTo>
                    <a:pt x="19869" y="0"/>
                  </a:lnTo>
                  <a:lnTo>
                    <a:pt x="19869" y="26014"/>
                  </a:lnTo>
                  <a:lnTo>
                    <a:pt x="48137" y="26014"/>
                  </a:lnTo>
                </a:path>
              </a:pathLst>
            </a:custGeom>
            <a:noFill/>
            <a:ln cap="flat" cmpd="sng" w="31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33" name="Google Shape;1333;p154"/>
            <p:cNvSpPr/>
            <p:nvPr/>
          </p:nvSpPr>
          <p:spPr>
            <a:xfrm>
              <a:off x="3997684" y="3413813"/>
              <a:ext cx="1307521" cy="706605"/>
            </a:xfrm>
            <a:custGeom>
              <a:rect b="b" l="l" r="r" t="t"/>
              <a:pathLst>
                <a:path extrusionOk="0" h="26014" w="48137">
                  <a:moveTo>
                    <a:pt x="0" y="0"/>
                  </a:moveTo>
                  <a:lnTo>
                    <a:pt x="19869" y="0"/>
                  </a:lnTo>
                  <a:lnTo>
                    <a:pt x="19869" y="26014"/>
                  </a:lnTo>
                  <a:lnTo>
                    <a:pt x="48137" y="26014"/>
                  </a:lnTo>
                </a:path>
              </a:pathLst>
            </a:custGeom>
            <a:noFill/>
            <a:ln cap="flat" cmpd="sng" w="31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34" name="Google Shape;1334;p154"/>
            <p:cNvSpPr/>
            <p:nvPr/>
          </p:nvSpPr>
          <p:spPr>
            <a:xfrm flipH="1" rot="10800000">
              <a:off x="3997684" y="4120432"/>
              <a:ext cx="1307521" cy="51963"/>
            </a:xfrm>
            <a:custGeom>
              <a:rect b="b" l="l" r="r" t="t"/>
              <a:pathLst>
                <a:path extrusionOk="0" h="26014" w="48137">
                  <a:moveTo>
                    <a:pt x="0" y="0"/>
                  </a:moveTo>
                  <a:lnTo>
                    <a:pt x="19869" y="0"/>
                  </a:lnTo>
                  <a:lnTo>
                    <a:pt x="19869" y="26014"/>
                  </a:lnTo>
                  <a:lnTo>
                    <a:pt x="48137" y="26014"/>
                  </a:lnTo>
                </a:path>
              </a:pathLst>
            </a:custGeom>
            <a:noFill/>
            <a:ln cap="flat" cmpd="sng" w="31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35" name="Google Shape;1335;p154"/>
            <p:cNvSpPr/>
            <p:nvPr/>
          </p:nvSpPr>
          <p:spPr>
            <a:xfrm flipH="1" rot="10800000">
              <a:off x="3997685" y="4120469"/>
              <a:ext cx="1307521" cy="612239"/>
            </a:xfrm>
            <a:custGeom>
              <a:rect b="b" l="l" r="r" t="t"/>
              <a:pathLst>
                <a:path extrusionOk="0" h="26014" w="48137">
                  <a:moveTo>
                    <a:pt x="0" y="0"/>
                  </a:moveTo>
                  <a:lnTo>
                    <a:pt x="19869" y="0"/>
                  </a:lnTo>
                  <a:lnTo>
                    <a:pt x="19869" y="26014"/>
                  </a:lnTo>
                  <a:lnTo>
                    <a:pt x="48137" y="26014"/>
                  </a:lnTo>
                </a:path>
              </a:pathLst>
            </a:custGeom>
            <a:noFill/>
            <a:ln cap="flat" cmpd="sng" w="3105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sp>
        <p:cxnSp>
          <p:nvCxnSpPr>
            <p:cNvPr id="1336" name="Google Shape;1336;p154"/>
            <p:cNvCxnSpPr/>
            <p:nvPr/>
          </p:nvCxnSpPr>
          <p:spPr>
            <a:xfrm>
              <a:off x="5113657" y="4120785"/>
              <a:ext cx="1836300" cy="0"/>
            </a:xfrm>
            <a:prstGeom prst="straightConnector1">
              <a:avLst/>
            </a:prstGeom>
            <a:noFill/>
            <a:ln cap="flat" cmpd="sng" w="31050">
              <a:solidFill>
                <a:srgbClr val="00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337" name="Google Shape;1337;p154"/>
            <p:cNvSpPr txBox="1"/>
            <p:nvPr/>
          </p:nvSpPr>
          <p:spPr>
            <a:xfrm>
              <a:off x="3376800" y="3056211"/>
              <a:ext cx="886200" cy="13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087">
                  <a:latin typeface="Roboto"/>
                  <a:ea typeface="Roboto"/>
                  <a:cs typeface="Roboto"/>
                  <a:sym typeface="Roboto"/>
                </a:rPr>
                <a:t>anàlisis blat</a:t>
              </a:r>
              <a:endParaRPr sz="1304"/>
            </a:p>
          </p:txBody>
        </p:sp>
        <p:sp>
          <p:nvSpPr>
            <p:cNvPr id="1338" name="Google Shape;1338;p154"/>
            <p:cNvSpPr txBox="1"/>
            <p:nvPr/>
          </p:nvSpPr>
          <p:spPr>
            <a:xfrm>
              <a:off x="3418603" y="3639903"/>
              <a:ext cx="754800" cy="15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018">
                  <a:latin typeface="Roboto"/>
                  <a:ea typeface="Roboto"/>
                  <a:cs typeface="Roboto"/>
                  <a:sym typeface="Roboto"/>
                </a:rPr>
                <a:t>molí 1</a:t>
              </a:r>
              <a:endParaRPr sz="1203"/>
            </a:p>
          </p:txBody>
        </p:sp>
        <p:grpSp>
          <p:nvGrpSpPr>
            <p:cNvPr id="1339" name="Google Shape;1339;p154"/>
            <p:cNvGrpSpPr/>
            <p:nvPr/>
          </p:nvGrpSpPr>
          <p:grpSpPr>
            <a:xfrm>
              <a:off x="3653632" y="2654220"/>
              <a:ext cx="332664" cy="388469"/>
              <a:chOff x="1099975" y="3893573"/>
              <a:chExt cx="623549" cy="728151"/>
            </a:xfrm>
          </p:grpSpPr>
          <p:pic>
            <p:nvPicPr>
              <p:cNvPr id="1340" name="Google Shape;1340;p154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099975" y="3998175"/>
                <a:ext cx="623549" cy="62354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41" name="Google Shape;1341;p154"/>
              <p:cNvSpPr/>
              <p:nvPr/>
            </p:nvSpPr>
            <p:spPr>
              <a:xfrm>
                <a:off x="1181425" y="3986200"/>
                <a:ext cx="172500" cy="74700"/>
              </a:xfrm>
              <a:prstGeom prst="ellipse">
                <a:avLst/>
              </a:prstGeom>
              <a:solidFill>
                <a:srgbClr val="FFFFFF"/>
              </a:solidFill>
              <a:ln cap="flat" cmpd="sng" w="50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8775" lIns="48775" spcFirstLastPara="1" rIns="48775" wrap="square" tIns="487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47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42" name="Google Shape;1342;p154"/>
              <p:cNvSpPr/>
              <p:nvPr/>
            </p:nvSpPr>
            <p:spPr>
              <a:xfrm>
                <a:off x="1483775" y="3987538"/>
                <a:ext cx="172500" cy="74700"/>
              </a:xfrm>
              <a:prstGeom prst="ellipse">
                <a:avLst/>
              </a:prstGeom>
              <a:solidFill>
                <a:srgbClr val="FFFFFF"/>
              </a:solidFill>
              <a:ln cap="flat" cmpd="sng" w="50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8775" lIns="48775" spcFirstLastPara="1" rIns="48775" wrap="square" tIns="487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47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43" name="Google Shape;1343;p154"/>
              <p:cNvSpPr/>
              <p:nvPr/>
            </p:nvSpPr>
            <p:spPr>
              <a:xfrm>
                <a:off x="1300800" y="3971500"/>
                <a:ext cx="244200" cy="89400"/>
              </a:xfrm>
              <a:prstGeom prst="ellipse">
                <a:avLst/>
              </a:prstGeom>
              <a:solidFill>
                <a:srgbClr val="FFFFFF"/>
              </a:solidFill>
              <a:ln cap="flat" cmpd="sng" w="507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8775" lIns="48775" spcFirstLastPara="1" rIns="48775" wrap="square" tIns="487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47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344" name="Google Shape;1344;p154"/>
              <p:cNvGrpSpPr/>
              <p:nvPr/>
            </p:nvGrpSpPr>
            <p:grpSpPr>
              <a:xfrm>
                <a:off x="1118274" y="3893573"/>
                <a:ext cx="257850" cy="211899"/>
                <a:chOff x="1224650" y="3794375"/>
                <a:chExt cx="257850" cy="211899"/>
              </a:xfrm>
            </p:grpSpPr>
            <p:pic>
              <p:nvPicPr>
                <p:cNvPr id="1345" name="Google Shape;1345;p154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10361" l="3" r="69915" t="73267"/>
                <a:stretch/>
              </p:blipFill>
              <p:spPr>
                <a:xfrm rot="1740690">
                  <a:off x="1237709" y="3843427"/>
                  <a:ext cx="231732" cy="11379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346" name="Google Shape;1346;p154"/>
                <p:cNvSpPr/>
                <p:nvPr/>
              </p:nvSpPr>
              <p:spPr>
                <a:xfrm rot="1744837">
                  <a:off x="1392858" y="3852386"/>
                  <a:ext cx="64192" cy="4149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8775" lIns="48775" spcFirstLastPara="1" rIns="48775" wrap="square" tIns="487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47"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grpSp>
            <p:nvGrpSpPr>
              <p:cNvPr id="1347" name="Google Shape;1347;p154"/>
              <p:cNvGrpSpPr/>
              <p:nvPr/>
            </p:nvGrpSpPr>
            <p:grpSpPr>
              <a:xfrm>
                <a:off x="1199825" y="3893573"/>
                <a:ext cx="257850" cy="211899"/>
                <a:chOff x="1224650" y="3794375"/>
                <a:chExt cx="257850" cy="211899"/>
              </a:xfrm>
            </p:grpSpPr>
            <p:pic>
              <p:nvPicPr>
                <p:cNvPr id="1348" name="Google Shape;1348;p154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10361" l="3" r="69915" t="73267"/>
                <a:stretch/>
              </p:blipFill>
              <p:spPr>
                <a:xfrm rot="1740690">
                  <a:off x="1237709" y="3843427"/>
                  <a:ext cx="231732" cy="11379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349" name="Google Shape;1349;p154"/>
                <p:cNvSpPr/>
                <p:nvPr/>
              </p:nvSpPr>
              <p:spPr>
                <a:xfrm rot="1744837">
                  <a:off x="1392858" y="3852386"/>
                  <a:ext cx="64192" cy="4149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8775" lIns="48775" spcFirstLastPara="1" rIns="48775" wrap="square" tIns="487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47"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grpSp>
            <p:nvGrpSpPr>
              <p:cNvPr id="1350" name="Google Shape;1350;p154"/>
              <p:cNvGrpSpPr/>
              <p:nvPr/>
            </p:nvGrpSpPr>
            <p:grpSpPr>
              <a:xfrm>
                <a:off x="1278701" y="3893573"/>
                <a:ext cx="257850" cy="211899"/>
                <a:chOff x="1224650" y="3794375"/>
                <a:chExt cx="257850" cy="211899"/>
              </a:xfrm>
            </p:grpSpPr>
            <p:pic>
              <p:nvPicPr>
                <p:cNvPr id="1351" name="Google Shape;1351;p154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10361" l="3" r="69915" t="73267"/>
                <a:stretch/>
              </p:blipFill>
              <p:spPr>
                <a:xfrm rot="1740690">
                  <a:off x="1237709" y="3843427"/>
                  <a:ext cx="231732" cy="11379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352" name="Google Shape;1352;p154"/>
                <p:cNvSpPr/>
                <p:nvPr/>
              </p:nvSpPr>
              <p:spPr>
                <a:xfrm rot="1744837">
                  <a:off x="1392858" y="3852386"/>
                  <a:ext cx="64192" cy="4149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8775" lIns="48775" spcFirstLastPara="1" rIns="48775" wrap="square" tIns="487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47"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grpSp>
            <p:nvGrpSpPr>
              <p:cNvPr id="1353" name="Google Shape;1353;p154"/>
              <p:cNvGrpSpPr/>
              <p:nvPr/>
            </p:nvGrpSpPr>
            <p:grpSpPr>
              <a:xfrm>
                <a:off x="1354901" y="3893573"/>
                <a:ext cx="257850" cy="211899"/>
                <a:chOff x="1224650" y="3794375"/>
                <a:chExt cx="257850" cy="211899"/>
              </a:xfrm>
            </p:grpSpPr>
            <p:pic>
              <p:nvPicPr>
                <p:cNvPr id="1354" name="Google Shape;1354;p154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10361" l="3" r="69915" t="73267"/>
                <a:stretch/>
              </p:blipFill>
              <p:spPr>
                <a:xfrm rot="1740690">
                  <a:off x="1237709" y="3843427"/>
                  <a:ext cx="231732" cy="11379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355" name="Google Shape;1355;p154"/>
                <p:cNvSpPr/>
                <p:nvPr/>
              </p:nvSpPr>
              <p:spPr>
                <a:xfrm rot="1744837">
                  <a:off x="1392858" y="3852386"/>
                  <a:ext cx="64192" cy="4149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8775" lIns="48775" spcFirstLastPara="1" rIns="48775" wrap="square" tIns="4877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47"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</p:grpSp>
        <p:pic>
          <p:nvPicPr>
            <p:cNvPr id="1356" name="Google Shape;1356;p1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41031" y="3477037"/>
              <a:ext cx="677500" cy="67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7" name="Google Shape;1357;p154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112497" y="4193963"/>
              <a:ext cx="534580" cy="321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8" name="Google Shape;1358;p154"/>
            <p:cNvSpPr txBox="1"/>
            <p:nvPr/>
          </p:nvSpPr>
          <p:spPr>
            <a:xfrm>
              <a:off x="6866559" y="4554956"/>
              <a:ext cx="10572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195">
                  <a:latin typeface="Roboto"/>
                  <a:ea typeface="Roboto"/>
                  <a:cs typeface="Roboto"/>
                  <a:sym typeface="Roboto"/>
                </a:rPr>
                <a:t>% rendiment</a:t>
              </a:r>
              <a:endParaRPr sz="1412"/>
            </a:p>
          </p:txBody>
        </p:sp>
        <p:pic>
          <p:nvPicPr>
            <p:cNvPr id="1359" name="Google Shape;1359;p154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594058" y="3211155"/>
              <a:ext cx="403995" cy="403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0" name="Google Shape;1360;p154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594058" y="3845853"/>
              <a:ext cx="403995" cy="403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1" name="Google Shape;1361;p154"/>
            <p:cNvSpPr txBox="1"/>
            <p:nvPr/>
          </p:nvSpPr>
          <p:spPr>
            <a:xfrm>
              <a:off x="3418603" y="4274601"/>
              <a:ext cx="754800" cy="15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018">
                  <a:latin typeface="Roboto"/>
                  <a:ea typeface="Roboto"/>
                  <a:cs typeface="Roboto"/>
                  <a:sym typeface="Roboto"/>
                </a:rPr>
                <a:t>molí 2</a:t>
              </a:r>
              <a:endParaRPr sz="1203"/>
            </a:p>
          </p:txBody>
        </p:sp>
        <p:sp>
          <p:nvSpPr>
            <p:cNvPr id="1362" name="Google Shape;1362;p154"/>
            <p:cNvSpPr txBox="1"/>
            <p:nvPr/>
          </p:nvSpPr>
          <p:spPr>
            <a:xfrm>
              <a:off x="3383437" y="4634602"/>
              <a:ext cx="886200" cy="14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195">
                  <a:latin typeface="Roboto"/>
                  <a:ea typeface="Roboto"/>
                  <a:cs typeface="Roboto"/>
                  <a:sym typeface="Roboto"/>
                </a:rPr>
                <a:t>…</a:t>
              </a:r>
              <a:endParaRPr sz="1412"/>
            </a:p>
          </p:txBody>
        </p:sp>
      </p:grpSp>
      <p:grpSp>
        <p:nvGrpSpPr>
          <p:cNvPr id="1363" name="Google Shape;1363;p154"/>
          <p:cNvGrpSpPr/>
          <p:nvPr/>
        </p:nvGrpSpPr>
        <p:grpSpPr>
          <a:xfrm>
            <a:off x="5192072" y="3654641"/>
            <a:ext cx="1057200" cy="1298400"/>
            <a:chOff x="5192072" y="3654641"/>
            <a:chExt cx="1057200" cy="1298400"/>
          </a:xfrm>
        </p:grpSpPr>
        <p:sp>
          <p:nvSpPr>
            <p:cNvPr id="1364" name="Google Shape;1364;p154"/>
            <p:cNvSpPr/>
            <p:nvPr/>
          </p:nvSpPr>
          <p:spPr>
            <a:xfrm>
              <a:off x="5192072" y="3654641"/>
              <a:ext cx="1057200" cy="12984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0700">
              <a:solidFill>
                <a:srgbClr val="0000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325" lIns="99325" spcFirstLastPara="1" rIns="99325" wrap="square" tIns="993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21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365" name="Google Shape;1365;p154"/>
            <p:cNvGrpSpPr/>
            <p:nvPr/>
          </p:nvGrpSpPr>
          <p:grpSpPr>
            <a:xfrm>
              <a:off x="5342674" y="3727066"/>
              <a:ext cx="792258" cy="792258"/>
              <a:chOff x="4706547" y="2579584"/>
              <a:chExt cx="796800" cy="796800"/>
            </a:xfrm>
          </p:grpSpPr>
          <p:sp>
            <p:nvSpPr>
              <p:cNvPr id="1366" name="Google Shape;1366;p154"/>
              <p:cNvSpPr/>
              <p:nvPr/>
            </p:nvSpPr>
            <p:spPr>
              <a:xfrm>
                <a:off x="4706547" y="2579584"/>
                <a:ext cx="796800" cy="796800"/>
              </a:xfrm>
              <a:prstGeom prst="ellipse">
                <a:avLst/>
              </a:prstGeom>
              <a:solidFill>
                <a:srgbClr val="EEEEEE"/>
              </a:solidFill>
              <a:ln>
                <a:noFill/>
              </a:ln>
            </p:spPr>
            <p:txBody>
              <a:bodyPr anchorCtr="0" anchor="ctr" bIns="99325" lIns="99325" spcFirstLastPara="1" rIns="99325" wrap="square" tIns="993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1367" name="Google Shape;1367;p154"/>
              <p:cNvPicPr preferRelativeResize="0"/>
              <p:nvPr/>
            </p:nvPicPr>
            <p:blipFill rotWithShape="1">
              <a:blip r:embed="rId11">
                <a:alphaModFix/>
              </a:blip>
              <a:srcRect b="259" l="0" r="0" t="249"/>
              <a:stretch/>
            </p:blipFill>
            <p:spPr>
              <a:xfrm>
                <a:off x="4789398" y="2662892"/>
                <a:ext cx="634450" cy="63020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68" name="Google Shape;1368;p154"/>
              <p:cNvSpPr/>
              <p:nvPr/>
            </p:nvSpPr>
            <p:spPr>
              <a:xfrm>
                <a:off x="5014225" y="2899750"/>
                <a:ext cx="184800" cy="181800"/>
              </a:xfrm>
              <a:prstGeom prst="ellipse">
                <a:avLst/>
              </a:prstGeom>
              <a:solidFill>
                <a:srgbClr val="EEEEEE"/>
              </a:solidFill>
              <a:ln cap="flat" cmpd="sng" w="20700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ca" sz="761">
                    <a:solidFill>
                      <a:srgbClr val="3684EB"/>
                    </a:solidFill>
                    <a:latin typeface="Roboto"/>
                    <a:ea typeface="Roboto"/>
                    <a:cs typeface="Roboto"/>
                    <a:sym typeface="Roboto"/>
                  </a:rPr>
                  <a:t>AI</a:t>
                </a:r>
                <a:endParaRPr b="1" sz="761">
                  <a:solidFill>
                    <a:srgbClr val="3684EB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369" name="Google Shape;1369;p154"/>
            <p:cNvSpPr txBox="1"/>
            <p:nvPr/>
          </p:nvSpPr>
          <p:spPr>
            <a:xfrm>
              <a:off x="5281553" y="4515546"/>
              <a:ext cx="886200" cy="36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195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predictor rendiment</a:t>
              </a:r>
              <a:endParaRPr sz="1412">
                <a:solidFill>
                  <a:srgbClr val="0000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58"/>
        </a:solidFill>
      </p:bgPr>
    </p:bg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" name="Google Shape;868;p137"/>
          <p:cNvPicPr preferRelativeResize="0"/>
          <p:nvPr/>
        </p:nvPicPr>
        <p:blipFill rotWithShape="1">
          <a:blip r:embed="rId3">
            <a:alphaModFix/>
          </a:blip>
          <a:srcRect b="0" l="0" r="0" t="8767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1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58">
              <a:alpha val="746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0" name="Google Shape;870;p137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871" name="Google Shape;871;p13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2" name="Google Shape;872;p13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3" name="Google Shape;873;p13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4" name="Google Shape;874;p13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5" name="Google Shape;875;p13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6" name="Google Shape;876;p13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77" name="Google Shape;877;p137"/>
          <p:cNvSpPr txBox="1"/>
          <p:nvPr/>
        </p:nvSpPr>
        <p:spPr>
          <a:xfrm>
            <a:off x="783900" y="763500"/>
            <a:ext cx="7716900" cy="12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Som un </a:t>
            </a:r>
            <a:r>
              <a:rPr b="1" lang="ca" sz="33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estudi</a:t>
            </a:r>
            <a:r>
              <a:rPr b="1" lang="ca" sz="3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de desenvolupament de solucions </a:t>
            </a:r>
            <a:r>
              <a:rPr b="1" lang="ca" sz="33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d’</a:t>
            </a:r>
            <a:r>
              <a:rPr b="1" lang="ca" sz="33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IA</a:t>
            </a:r>
            <a:r>
              <a:rPr b="1" lang="ca" sz="33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 a mida</a:t>
            </a:r>
            <a:endParaRPr b="1" sz="2300">
              <a:solidFill>
                <a:srgbClr val="F3F3F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8" name="Google Shape;878;p137"/>
          <p:cNvSpPr txBox="1"/>
          <p:nvPr/>
        </p:nvSpPr>
        <p:spPr>
          <a:xfrm>
            <a:off x="769425" y="2524050"/>
            <a:ext cx="2611200" cy="13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42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+9</a:t>
            </a:r>
            <a:br>
              <a:rPr b="1" lang="ca" sz="42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ca" sz="18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anys</a:t>
            </a:r>
            <a:r>
              <a:rPr b="1" lang="ca" sz="18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 creant algoritmes </a:t>
            </a:r>
            <a:endParaRPr b="1" sz="18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9" name="Google Shape;879;p137"/>
          <p:cNvSpPr txBox="1"/>
          <p:nvPr/>
        </p:nvSpPr>
        <p:spPr>
          <a:xfrm>
            <a:off x="3481325" y="2524050"/>
            <a:ext cx="2611200" cy="13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42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+100</a:t>
            </a:r>
            <a:br>
              <a:rPr b="1" lang="ca" sz="42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ca" sz="18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solucions</a:t>
            </a:r>
            <a:r>
              <a:rPr b="1" lang="ca" sz="18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 desplegades</a:t>
            </a:r>
            <a:endParaRPr b="1" sz="18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0" name="Google Shape;880;p137"/>
          <p:cNvSpPr txBox="1"/>
          <p:nvPr/>
        </p:nvSpPr>
        <p:spPr>
          <a:xfrm>
            <a:off x="6327375" y="2524050"/>
            <a:ext cx="2611200" cy="13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42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+40</a:t>
            </a:r>
            <a:br>
              <a:rPr b="1" lang="ca" sz="42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ca" sz="1800">
                <a:solidFill>
                  <a:srgbClr val="F3F3F3"/>
                </a:solidFill>
                <a:latin typeface="Roboto"/>
                <a:ea typeface="Roboto"/>
                <a:cs typeface="Roboto"/>
                <a:sym typeface="Roboto"/>
              </a:rPr>
              <a:t>científics</a:t>
            </a:r>
            <a:r>
              <a:rPr b="1" lang="ca" sz="18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 de dades</a:t>
            </a:r>
            <a:endParaRPr b="1" sz="18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155"/>
          <p:cNvSpPr txBox="1"/>
          <p:nvPr/>
        </p:nvSpPr>
        <p:spPr>
          <a:xfrm>
            <a:off x="784809" y="2130946"/>
            <a:ext cx="815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blat sec</a:t>
            </a:r>
            <a:endParaRPr sz="1300"/>
          </a:p>
        </p:txBody>
      </p:sp>
      <p:sp>
        <p:nvSpPr>
          <p:cNvPr id="1375" name="Google Shape;1375;p155"/>
          <p:cNvSpPr txBox="1"/>
          <p:nvPr/>
        </p:nvSpPr>
        <p:spPr>
          <a:xfrm>
            <a:off x="516775" y="760700"/>
            <a:ext cx="46146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Optimització </a:t>
            </a:r>
            <a:r>
              <a:rPr b="1" lang="ca" sz="2300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de l’ajust dels molins</a:t>
            </a:r>
            <a:endParaRPr b="1" sz="2300">
              <a:solidFill>
                <a:srgbClr val="438B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6" name="Google Shape;1376;p155"/>
          <p:cNvSpPr txBox="1"/>
          <p:nvPr/>
        </p:nvSpPr>
        <p:spPr>
          <a:xfrm>
            <a:off x="516777" y="349300"/>
            <a:ext cx="4902300" cy="2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Farinera Coromina: fabricant de farines per a forns artesans</a:t>
            </a:r>
            <a:endParaRPr b="1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77" name="Google Shape;1377;p155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378" name="Google Shape;1378;p155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155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155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155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155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155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84" name="Google Shape;1384;p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5924" y="564527"/>
            <a:ext cx="1154300" cy="481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5" name="Google Shape;1385;p155"/>
          <p:cNvGrpSpPr/>
          <p:nvPr/>
        </p:nvGrpSpPr>
        <p:grpSpPr>
          <a:xfrm>
            <a:off x="2898292" y="1389769"/>
            <a:ext cx="623549" cy="728151"/>
            <a:chOff x="1099975" y="3893573"/>
            <a:chExt cx="623549" cy="728151"/>
          </a:xfrm>
        </p:grpSpPr>
        <p:pic>
          <p:nvPicPr>
            <p:cNvPr id="1386" name="Google Shape;1386;p1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99975" y="3998175"/>
              <a:ext cx="623549" cy="62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7" name="Google Shape;1387;p155"/>
            <p:cNvSpPr/>
            <p:nvPr/>
          </p:nvSpPr>
          <p:spPr>
            <a:xfrm>
              <a:off x="1181425" y="3986200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8" name="Google Shape;1388;p155"/>
            <p:cNvSpPr/>
            <p:nvPr/>
          </p:nvSpPr>
          <p:spPr>
            <a:xfrm>
              <a:off x="1483775" y="3987538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9" name="Google Shape;1389;p155"/>
            <p:cNvSpPr/>
            <p:nvPr/>
          </p:nvSpPr>
          <p:spPr>
            <a:xfrm>
              <a:off x="1300800" y="3971500"/>
              <a:ext cx="244200" cy="89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390" name="Google Shape;1390;p155"/>
            <p:cNvGrpSpPr/>
            <p:nvPr/>
          </p:nvGrpSpPr>
          <p:grpSpPr>
            <a:xfrm>
              <a:off x="1118274" y="3893573"/>
              <a:ext cx="257850" cy="211899"/>
              <a:chOff x="1224650" y="3794375"/>
              <a:chExt cx="257850" cy="211899"/>
            </a:xfrm>
          </p:grpSpPr>
          <p:pic>
            <p:nvPicPr>
              <p:cNvPr id="1391" name="Google Shape;1391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92" name="Google Shape;1392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93" name="Google Shape;1393;p155"/>
            <p:cNvGrpSpPr/>
            <p:nvPr/>
          </p:nvGrpSpPr>
          <p:grpSpPr>
            <a:xfrm>
              <a:off x="1199825" y="3893573"/>
              <a:ext cx="257850" cy="211899"/>
              <a:chOff x="1224650" y="3794375"/>
              <a:chExt cx="257850" cy="211899"/>
            </a:xfrm>
          </p:grpSpPr>
          <p:pic>
            <p:nvPicPr>
              <p:cNvPr id="1394" name="Google Shape;1394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95" name="Google Shape;1395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96" name="Google Shape;1396;p155"/>
            <p:cNvGrpSpPr/>
            <p:nvPr/>
          </p:nvGrpSpPr>
          <p:grpSpPr>
            <a:xfrm>
              <a:off x="1278701" y="3893573"/>
              <a:ext cx="257850" cy="211899"/>
              <a:chOff x="1224650" y="3794375"/>
              <a:chExt cx="257850" cy="211899"/>
            </a:xfrm>
          </p:grpSpPr>
          <p:pic>
            <p:nvPicPr>
              <p:cNvPr id="1397" name="Google Shape;1397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98" name="Google Shape;1398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99" name="Google Shape;1399;p155"/>
            <p:cNvGrpSpPr/>
            <p:nvPr/>
          </p:nvGrpSpPr>
          <p:grpSpPr>
            <a:xfrm>
              <a:off x="1354901" y="3893573"/>
              <a:ext cx="257850" cy="211899"/>
              <a:chOff x="1224650" y="3794375"/>
              <a:chExt cx="257850" cy="211899"/>
            </a:xfrm>
          </p:grpSpPr>
          <p:pic>
            <p:nvPicPr>
              <p:cNvPr id="1400" name="Google Shape;1400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01" name="Google Shape;1401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1402" name="Google Shape;1402;p155"/>
          <p:cNvSpPr txBox="1"/>
          <p:nvPr/>
        </p:nvSpPr>
        <p:spPr>
          <a:xfrm>
            <a:off x="2685379" y="2172093"/>
            <a:ext cx="1014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blat humit</a:t>
            </a:r>
            <a:endParaRPr sz="1300"/>
          </a:p>
        </p:txBody>
      </p:sp>
      <p:grpSp>
        <p:nvGrpSpPr>
          <p:cNvPr id="1403" name="Google Shape;1403;p155"/>
          <p:cNvGrpSpPr/>
          <p:nvPr/>
        </p:nvGrpSpPr>
        <p:grpSpPr>
          <a:xfrm>
            <a:off x="1842742" y="1348569"/>
            <a:ext cx="623549" cy="728151"/>
            <a:chOff x="1099975" y="3893573"/>
            <a:chExt cx="623549" cy="728151"/>
          </a:xfrm>
        </p:grpSpPr>
        <p:pic>
          <p:nvPicPr>
            <p:cNvPr id="1404" name="Google Shape;1404;p1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99975" y="3998175"/>
              <a:ext cx="623549" cy="62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5" name="Google Shape;1405;p155"/>
            <p:cNvSpPr/>
            <p:nvPr/>
          </p:nvSpPr>
          <p:spPr>
            <a:xfrm>
              <a:off x="1181425" y="3986200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6" name="Google Shape;1406;p155"/>
            <p:cNvSpPr/>
            <p:nvPr/>
          </p:nvSpPr>
          <p:spPr>
            <a:xfrm>
              <a:off x="1483775" y="3987538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7" name="Google Shape;1407;p155"/>
            <p:cNvSpPr/>
            <p:nvPr/>
          </p:nvSpPr>
          <p:spPr>
            <a:xfrm>
              <a:off x="1300800" y="3971500"/>
              <a:ext cx="244200" cy="894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408" name="Google Shape;1408;p155"/>
            <p:cNvGrpSpPr/>
            <p:nvPr/>
          </p:nvGrpSpPr>
          <p:grpSpPr>
            <a:xfrm>
              <a:off x="1118274" y="3893573"/>
              <a:ext cx="257850" cy="211899"/>
              <a:chOff x="1224650" y="3794375"/>
              <a:chExt cx="257850" cy="211899"/>
            </a:xfrm>
          </p:grpSpPr>
          <p:pic>
            <p:nvPicPr>
              <p:cNvPr id="1409" name="Google Shape;1409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10" name="Google Shape;1410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411" name="Google Shape;1411;p155"/>
            <p:cNvGrpSpPr/>
            <p:nvPr/>
          </p:nvGrpSpPr>
          <p:grpSpPr>
            <a:xfrm>
              <a:off x="1199825" y="3893573"/>
              <a:ext cx="257850" cy="211899"/>
              <a:chOff x="1224650" y="3794375"/>
              <a:chExt cx="257850" cy="211899"/>
            </a:xfrm>
          </p:grpSpPr>
          <p:pic>
            <p:nvPicPr>
              <p:cNvPr id="1412" name="Google Shape;1412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13" name="Google Shape;1413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414" name="Google Shape;1414;p155"/>
            <p:cNvGrpSpPr/>
            <p:nvPr/>
          </p:nvGrpSpPr>
          <p:grpSpPr>
            <a:xfrm>
              <a:off x="1278701" y="3893573"/>
              <a:ext cx="257850" cy="211899"/>
              <a:chOff x="1224650" y="3794375"/>
              <a:chExt cx="257850" cy="211899"/>
            </a:xfrm>
          </p:grpSpPr>
          <p:pic>
            <p:nvPicPr>
              <p:cNvPr id="1415" name="Google Shape;1415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16" name="Google Shape;1416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417" name="Google Shape;1417;p155"/>
            <p:cNvGrpSpPr/>
            <p:nvPr/>
          </p:nvGrpSpPr>
          <p:grpSpPr>
            <a:xfrm>
              <a:off x="1354901" y="3893573"/>
              <a:ext cx="257850" cy="211899"/>
              <a:chOff x="1224650" y="3794375"/>
              <a:chExt cx="257850" cy="211899"/>
            </a:xfrm>
          </p:grpSpPr>
          <p:pic>
            <p:nvPicPr>
              <p:cNvPr id="1418" name="Google Shape;1418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19" name="Google Shape;1419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1420" name="Google Shape;1420;p155"/>
          <p:cNvSpPr txBox="1"/>
          <p:nvPr/>
        </p:nvSpPr>
        <p:spPr>
          <a:xfrm>
            <a:off x="1734468" y="2130946"/>
            <a:ext cx="81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blat sec barrejat</a:t>
            </a:r>
            <a:endParaRPr sz="1300"/>
          </a:p>
        </p:txBody>
      </p:sp>
      <p:pic>
        <p:nvPicPr>
          <p:cNvPr id="1421" name="Google Shape;1421;p1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534" y="1474812"/>
            <a:ext cx="545535" cy="623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2" name="Google Shape;1422;p1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7775" y="1474812"/>
            <a:ext cx="545535" cy="6235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3" name="Google Shape;1423;p155"/>
          <p:cNvSpPr/>
          <p:nvPr/>
        </p:nvSpPr>
        <p:spPr>
          <a:xfrm>
            <a:off x="1620541" y="1711082"/>
            <a:ext cx="203400" cy="2274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68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4" name="Google Shape;1424;p155"/>
          <p:cNvSpPr/>
          <p:nvPr/>
        </p:nvSpPr>
        <p:spPr>
          <a:xfrm>
            <a:off x="2591073" y="1711082"/>
            <a:ext cx="203400" cy="2274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68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5" name="Google Shape;1425;p155"/>
          <p:cNvSpPr/>
          <p:nvPr/>
        </p:nvSpPr>
        <p:spPr>
          <a:xfrm>
            <a:off x="3644495" y="1711082"/>
            <a:ext cx="203400" cy="2274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68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426" name="Google Shape;1426;p155"/>
          <p:cNvGrpSpPr/>
          <p:nvPr/>
        </p:nvGrpSpPr>
        <p:grpSpPr>
          <a:xfrm>
            <a:off x="2464243" y="1440513"/>
            <a:ext cx="415574" cy="218109"/>
            <a:chOff x="1211644" y="2552292"/>
            <a:chExt cx="762521" cy="400200"/>
          </a:xfrm>
        </p:grpSpPr>
        <p:pic>
          <p:nvPicPr>
            <p:cNvPr id="1427" name="Google Shape;1427;p15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211644" y="2552292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8" name="Google Shape;1428;p15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04865" y="2570121"/>
              <a:ext cx="369300" cy="369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29" name="Google Shape;1429;p155"/>
          <p:cNvGrpSpPr/>
          <p:nvPr/>
        </p:nvGrpSpPr>
        <p:grpSpPr>
          <a:xfrm>
            <a:off x="3986061" y="1503610"/>
            <a:ext cx="1300412" cy="623549"/>
            <a:chOff x="4675525" y="4295239"/>
            <a:chExt cx="1300412" cy="623549"/>
          </a:xfrm>
        </p:grpSpPr>
        <p:pic>
          <p:nvPicPr>
            <p:cNvPr id="1430" name="Google Shape;1430;p1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75525" y="4295239"/>
              <a:ext cx="623549" cy="623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1" name="Google Shape;1431;p15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483925" y="4520275"/>
              <a:ext cx="492012" cy="295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2" name="Google Shape;1432;p155"/>
            <p:cNvSpPr txBox="1"/>
            <p:nvPr/>
          </p:nvSpPr>
          <p:spPr>
            <a:xfrm>
              <a:off x="5227545" y="4483625"/>
              <a:ext cx="33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>
                  <a:latin typeface="Roboto"/>
                  <a:ea typeface="Roboto"/>
                  <a:cs typeface="Roboto"/>
                  <a:sym typeface="Roboto"/>
                </a:rPr>
                <a:t>+</a:t>
              </a:r>
              <a:endParaRPr sz="1600"/>
            </a:p>
          </p:txBody>
        </p:sp>
      </p:grpSp>
      <p:sp>
        <p:nvSpPr>
          <p:cNvPr id="1433" name="Google Shape;1433;p155"/>
          <p:cNvSpPr txBox="1"/>
          <p:nvPr/>
        </p:nvSpPr>
        <p:spPr>
          <a:xfrm>
            <a:off x="3848952" y="2130946"/>
            <a:ext cx="1437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latin typeface="Roboto"/>
                <a:ea typeface="Roboto"/>
                <a:cs typeface="Roboto"/>
                <a:sym typeface="Roboto"/>
              </a:rPr>
              <a:t>farina i segó </a:t>
            </a:r>
            <a:endParaRPr b="1" sz="11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(% rendiment)</a:t>
            </a:r>
            <a:endParaRPr sz="1300">
              <a:solidFill>
                <a:schemeClr val="accent2"/>
              </a:solidFill>
            </a:endParaRPr>
          </a:p>
        </p:txBody>
      </p:sp>
      <p:pic>
        <p:nvPicPr>
          <p:cNvPr id="1434" name="Google Shape;1434;p15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42418" y="1210690"/>
            <a:ext cx="415599" cy="415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5" name="Google Shape;1435;p155"/>
          <p:cNvGrpSpPr/>
          <p:nvPr/>
        </p:nvGrpSpPr>
        <p:grpSpPr>
          <a:xfrm>
            <a:off x="5624436" y="2834115"/>
            <a:ext cx="1360751" cy="817151"/>
            <a:chOff x="4531150" y="716856"/>
            <a:chExt cx="1252417" cy="752095"/>
          </a:xfrm>
        </p:grpSpPr>
        <p:grpSp>
          <p:nvGrpSpPr>
            <p:cNvPr id="1436" name="Google Shape;1436;p155"/>
            <p:cNvGrpSpPr/>
            <p:nvPr/>
          </p:nvGrpSpPr>
          <p:grpSpPr>
            <a:xfrm>
              <a:off x="5043941" y="716856"/>
              <a:ext cx="625169" cy="625169"/>
              <a:chOff x="4706547" y="2579584"/>
              <a:chExt cx="796800" cy="796800"/>
            </a:xfrm>
          </p:grpSpPr>
          <p:sp>
            <p:nvSpPr>
              <p:cNvPr id="1437" name="Google Shape;1437;p155"/>
              <p:cNvSpPr/>
              <p:nvPr/>
            </p:nvSpPr>
            <p:spPr>
              <a:xfrm>
                <a:off x="4706547" y="2579584"/>
                <a:ext cx="796800" cy="796800"/>
              </a:xfrm>
              <a:prstGeom prst="ellipse">
                <a:avLst/>
              </a:prstGeom>
              <a:solidFill>
                <a:srgbClr val="EEEEEE"/>
              </a:solidFill>
              <a:ln>
                <a:noFill/>
              </a:ln>
            </p:spPr>
            <p:txBody>
              <a:bodyPr anchorCtr="0" anchor="ctr" bIns="99325" lIns="99325" spcFirstLastPara="1" rIns="99325" wrap="square" tIns="993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1438" name="Google Shape;1438;p155"/>
              <p:cNvPicPr preferRelativeResize="0"/>
              <p:nvPr/>
            </p:nvPicPr>
            <p:blipFill rotWithShape="1">
              <a:blip r:embed="rId11">
                <a:alphaModFix/>
              </a:blip>
              <a:srcRect b="259" l="0" r="0" t="249"/>
              <a:stretch/>
            </p:blipFill>
            <p:spPr>
              <a:xfrm>
                <a:off x="4789398" y="2662892"/>
                <a:ext cx="634450" cy="63020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39" name="Google Shape;1439;p155"/>
              <p:cNvSpPr/>
              <p:nvPr/>
            </p:nvSpPr>
            <p:spPr>
              <a:xfrm>
                <a:off x="5014225" y="2899750"/>
                <a:ext cx="184800" cy="181800"/>
              </a:xfrm>
              <a:prstGeom prst="ellipse">
                <a:avLst/>
              </a:prstGeom>
              <a:solidFill>
                <a:srgbClr val="EEEEEE"/>
              </a:solidFill>
              <a:ln cap="flat" cmpd="sng" w="20700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ca" sz="761">
                    <a:solidFill>
                      <a:srgbClr val="3684EB"/>
                    </a:solidFill>
                    <a:latin typeface="Roboto"/>
                    <a:ea typeface="Roboto"/>
                    <a:cs typeface="Roboto"/>
                    <a:sym typeface="Roboto"/>
                  </a:rPr>
                  <a:t>AI</a:t>
                </a:r>
                <a:endParaRPr b="1" sz="761">
                  <a:solidFill>
                    <a:srgbClr val="3684EB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440" name="Google Shape;1440;p155"/>
            <p:cNvSpPr/>
            <p:nvPr/>
          </p:nvSpPr>
          <p:spPr>
            <a:xfrm rot="10800000">
              <a:off x="4531150" y="938100"/>
              <a:ext cx="465600" cy="493800"/>
            </a:xfrm>
            <a:prstGeom prst="leftUpArrow">
              <a:avLst/>
            </a:prstGeom>
            <a:solidFill>
              <a:srgbClr val="7EC1FF"/>
            </a:solidFill>
            <a:ln cap="flat" cmpd="sng" w="10350">
              <a:solidFill>
                <a:srgbClr val="3684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325" lIns="99325" spcFirstLastPara="1" rIns="99325" wrap="square" tIns="993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2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1" name="Google Shape;1441;p155"/>
            <p:cNvSpPr txBox="1"/>
            <p:nvPr/>
          </p:nvSpPr>
          <p:spPr>
            <a:xfrm>
              <a:off x="4967867" y="1299751"/>
              <a:ext cx="8157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195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optimitzador</a:t>
              </a:r>
              <a:endParaRPr sz="1412">
                <a:solidFill>
                  <a:srgbClr val="000066"/>
                </a:solidFill>
              </a:endParaRPr>
            </a:p>
          </p:txBody>
        </p:sp>
      </p:grpSp>
      <p:sp>
        <p:nvSpPr>
          <p:cNvPr id="1442" name="Google Shape;1442;p155"/>
          <p:cNvSpPr/>
          <p:nvPr/>
        </p:nvSpPr>
        <p:spPr>
          <a:xfrm>
            <a:off x="3997685" y="2949049"/>
            <a:ext cx="1307521" cy="1171345"/>
          </a:xfrm>
          <a:custGeom>
            <a:rect b="b" l="l" r="r" t="t"/>
            <a:pathLst>
              <a:path extrusionOk="0" h="26014" w="48137">
                <a:moveTo>
                  <a:pt x="0" y="0"/>
                </a:moveTo>
                <a:lnTo>
                  <a:pt x="19869" y="0"/>
                </a:lnTo>
                <a:lnTo>
                  <a:pt x="19869" y="26014"/>
                </a:lnTo>
                <a:lnTo>
                  <a:pt x="48137" y="26014"/>
                </a:lnTo>
              </a:path>
            </a:pathLst>
          </a:custGeom>
          <a:noFill/>
          <a:ln cap="flat" cmpd="sng" w="31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43" name="Google Shape;1443;p155"/>
          <p:cNvSpPr/>
          <p:nvPr/>
        </p:nvSpPr>
        <p:spPr>
          <a:xfrm>
            <a:off x="3997684" y="3413813"/>
            <a:ext cx="1307521" cy="706605"/>
          </a:xfrm>
          <a:custGeom>
            <a:rect b="b" l="l" r="r" t="t"/>
            <a:pathLst>
              <a:path extrusionOk="0" h="26014" w="48137">
                <a:moveTo>
                  <a:pt x="0" y="0"/>
                </a:moveTo>
                <a:lnTo>
                  <a:pt x="19869" y="0"/>
                </a:lnTo>
                <a:lnTo>
                  <a:pt x="19869" y="26014"/>
                </a:lnTo>
                <a:lnTo>
                  <a:pt x="48137" y="26014"/>
                </a:lnTo>
              </a:path>
            </a:pathLst>
          </a:custGeom>
          <a:noFill/>
          <a:ln cap="flat" cmpd="sng" w="31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44" name="Google Shape;1444;p155"/>
          <p:cNvSpPr/>
          <p:nvPr/>
        </p:nvSpPr>
        <p:spPr>
          <a:xfrm flipH="1" rot="10800000">
            <a:off x="3997684" y="4120432"/>
            <a:ext cx="1307521" cy="51963"/>
          </a:xfrm>
          <a:custGeom>
            <a:rect b="b" l="l" r="r" t="t"/>
            <a:pathLst>
              <a:path extrusionOk="0" h="26014" w="48137">
                <a:moveTo>
                  <a:pt x="0" y="0"/>
                </a:moveTo>
                <a:lnTo>
                  <a:pt x="19869" y="0"/>
                </a:lnTo>
                <a:lnTo>
                  <a:pt x="19869" y="26014"/>
                </a:lnTo>
                <a:lnTo>
                  <a:pt x="48137" y="26014"/>
                </a:lnTo>
              </a:path>
            </a:pathLst>
          </a:custGeom>
          <a:noFill/>
          <a:ln cap="flat" cmpd="sng" w="31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45" name="Google Shape;1445;p155"/>
          <p:cNvSpPr/>
          <p:nvPr/>
        </p:nvSpPr>
        <p:spPr>
          <a:xfrm flipH="1" rot="10800000">
            <a:off x="3997685" y="4120469"/>
            <a:ext cx="1307521" cy="612239"/>
          </a:xfrm>
          <a:custGeom>
            <a:rect b="b" l="l" r="r" t="t"/>
            <a:pathLst>
              <a:path extrusionOk="0" h="26014" w="48137">
                <a:moveTo>
                  <a:pt x="0" y="0"/>
                </a:moveTo>
                <a:lnTo>
                  <a:pt x="19869" y="0"/>
                </a:lnTo>
                <a:lnTo>
                  <a:pt x="19869" y="26014"/>
                </a:lnTo>
                <a:lnTo>
                  <a:pt x="48137" y="26014"/>
                </a:lnTo>
              </a:path>
            </a:pathLst>
          </a:custGeom>
          <a:noFill/>
          <a:ln cap="flat" cmpd="sng" w="31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1446" name="Google Shape;1446;p155"/>
          <p:cNvCxnSpPr/>
          <p:nvPr/>
        </p:nvCxnSpPr>
        <p:spPr>
          <a:xfrm>
            <a:off x="6266450" y="4120775"/>
            <a:ext cx="683400" cy="0"/>
          </a:xfrm>
          <a:prstGeom prst="straightConnector1">
            <a:avLst/>
          </a:prstGeom>
          <a:noFill/>
          <a:ln cap="flat" cmpd="sng" w="31050">
            <a:solidFill>
              <a:srgbClr val="000000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1447" name="Google Shape;1447;p155"/>
          <p:cNvSpPr txBox="1"/>
          <p:nvPr/>
        </p:nvSpPr>
        <p:spPr>
          <a:xfrm>
            <a:off x="3376800" y="3056211"/>
            <a:ext cx="886200" cy="1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87">
                <a:latin typeface="Roboto"/>
                <a:ea typeface="Roboto"/>
                <a:cs typeface="Roboto"/>
                <a:sym typeface="Roboto"/>
              </a:rPr>
              <a:t>anàlisis blat</a:t>
            </a:r>
            <a:endParaRPr sz="1304"/>
          </a:p>
        </p:txBody>
      </p:sp>
      <p:sp>
        <p:nvSpPr>
          <p:cNvPr id="1448" name="Google Shape;1448;p155"/>
          <p:cNvSpPr txBox="1"/>
          <p:nvPr/>
        </p:nvSpPr>
        <p:spPr>
          <a:xfrm>
            <a:off x="3418603" y="3639903"/>
            <a:ext cx="7548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18">
                <a:latin typeface="Roboto"/>
                <a:ea typeface="Roboto"/>
                <a:cs typeface="Roboto"/>
                <a:sym typeface="Roboto"/>
              </a:rPr>
              <a:t>molí 1</a:t>
            </a:r>
            <a:endParaRPr sz="1203"/>
          </a:p>
        </p:txBody>
      </p:sp>
      <p:grpSp>
        <p:nvGrpSpPr>
          <p:cNvPr id="1449" name="Google Shape;1449;p155"/>
          <p:cNvGrpSpPr/>
          <p:nvPr/>
        </p:nvGrpSpPr>
        <p:grpSpPr>
          <a:xfrm>
            <a:off x="3653632" y="2654220"/>
            <a:ext cx="332664" cy="388469"/>
            <a:chOff x="1099975" y="3893573"/>
            <a:chExt cx="623549" cy="728151"/>
          </a:xfrm>
        </p:grpSpPr>
        <p:pic>
          <p:nvPicPr>
            <p:cNvPr id="1450" name="Google Shape;1450;p1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99975" y="3998175"/>
              <a:ext cx="623549" cy="62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1" name="Google Shape;1451;p155"/>
            <p:cNvSpPr/>
            <p:nvPr/>
          </p:nvSpPr>
          <p:spPr>
            <a:xfrm>
              <a:off x="1181425" y="3986200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50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8775" lIns="48775" spcFirstLastPara="1" rIns="48775" wrap="square" tIns="48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47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2" name="Google Shape;1452;p155"/>
            <p:cNvSpPr/>
            <p:nvPr/>
          </p:nvSpPr>
          <p:spPr>
            <a:xfrm>
              <a:off x="1483775" y="3987538"/>
              <a:ext cx="172500" cy="74700"/>
            </a:xfrm>
            <a:prstGeom prst="ellipse">
              <a:avLst/>
            </a:prstGeom>
            <a:solidFill>
              <a:srgbClr val="FFFFFF"/>
            </a:solidFill>
            <a:ln cap="flat" cmpd="sng" w="50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8775" lIns="48775" spcFirstLastPara="1" rIns="48775" wrap="square" tIns="48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47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3" name="Google Shape;1453;p155"/>
            <p:cNvSpPr/>
            <p:nvPr/>
          </p:nvSpPr>
          <p:spPr>
            <a:xfrm>
              <a:off x="1300800" y="3971500"/>
              <a:ext cx="244200" cy="89400"/>
            </a:xfrm>
            <a:prstGeom prst="ellipse">
              <a:avLst/>
            </a:prstGeom>
            <a:solidFill>
              <a:srgbClr val="FFFFFF"/>
            </a:solidFill>
            <a:ln cap="flat" cmpd="sng" w="50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8775" lIns="48775" spcFirstLastPara="1" rIns="48775" wrap="square" tIns="48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47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454" name="Google Shape;1454;p155"/>
            <p:cNvGrpSpPr/>
            <p:nvPr/>
          </p:nvGrpSpPr>
          <p:grpSpPr>
            <a:xfrm>
              <a:off x="1118274" y="3893573"/>
              <a:ext cx="257850" cy="211899"/>
              <a:chOff x="1224650" y="3794375"/>
              <a:chExt cx="257850" cy="211899"/>
            </a:xfrm>
          </p:grpSpPr>
          <p:pic>
            <p:nvPicPr>
              <p:cNvPr id="1455" name="Google Shape;1455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56" name="Google Shape;1456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8775" lIns="48775" spcFirstLastPara="1" rIns="48775" wrap="square" tIns="487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47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457" name="Google Shape;1457;p155"/>
            <p:cNvGrpSpPr/>
            <p:nvPr/>
          </p:nvGrpSpPr>
          <p:grpSpPr>
            <a:xfrm>
              <a:off x="1199825" y="3893573"/>
              <a:ext cx="257850" cy="211899"/>
              <a:chOff x="1224650" y="3794375"/>
              <a:chExt cx="257850" cy="211899"/>
            </a:xfrm>
          </p:grpSpPr>
          <p:pic>
            <p:nvPicPr>
              <p:cNvPr id="1458" name="Google Shape;1458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59" name="Google Shape;1459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8775" lIns="48775" spcFirstLastPara="1" rIns="48775" wrap="square" tIns="487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47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460" name="Google Shape;1460;p155"/>
            <p:cNvGrpSpPr/>
            <p:nvPr/>
          </p:nvGrpSpPr>
          <p:grpSpPr>
            <a:xfrm>
              <a:off x="1278701" y="3893573"/>
              <a:ext cx="257850" cy="211899"/>
              <a:chOff x="1224650" y="3794375"/>
              <a:chExt cx="257850" cy="211899"/>
            </a:xfrm>
          </p:grpSpPr>
          <p:pic>
            <p:nvPicPr>
              <p:cNvPr id="1461" name="Google Shape;1461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62" name="Google Shape;1462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8775" lIns="48775" spcFirstLastPara="1" rIns="48775" wrap="square" tIns="487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47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463" name="Google Shape;1463;p155"/>
            <p:cNvGrpSpPr/>
            <p:nvPr/>
          </p:nvGrpSpPr>
          <p:grpSpPr>
            <a:xfrm>
              <a:off x="1354901" y="3893573"/>
              <a:ext cx="257850" cy="211899"/>
              <a:chOff x="1224650" y="3794375"/>
              <a:chExt cx="257850" cy="211899"/>
            </a:xfrm>
          </p:grpSpPr>
          <p:pic>
            <p:nvPicPr>
              <p:cNvPr id="1464" name="Google Shape;1464;p155"/>
              <p:cNvPicPr preferRelativeResize="0"/>
              <p:nvPr/>
            </p:nvPicPr>
            <p:blipFill rotWithShape="1">
              <a:blip r:embed="rId5">
                <a:alphaModFix/>
              </a:blip>
              <a:srcRect b="10361" l="3" r="69915" t="73267"/>
              <a:stretch/>
            </p:blipFill>
            <p:spPr>
              <a:xfrm rot="1740690">
                <a:off x="1237709" y="3843427"/>
                <a:ext cx="231732" cy="1137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65" name="Google Shape;1465;p155"/>
              <p:cNvSpPr/>
              <p:nvPr/>
            </p:nvSpPr>
            <p:spPr>
              <a:xfrm rot="1744837">
                <a:off x="1392858" y="3852386"/>
                <a:ext cx="64192" cy="4149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8775" lIns="48775" spcFirstLastPara="1" rIns="48775" wrap="square" tIns="487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47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pic>
        <p:nvPicPr>
          <p:cNvPr id="1466" name="Google Shape;1466;p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1031" y="3477037"/>
            <a:ext cx="677500" cy="67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15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12497" y="4193963"/>
            <a:ext cx="534580" cy="321583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155"/>
          <p:cNvSpPr txBox="1"/>
          <p:nvPr/>
        </p:nvSpPr>
        <p:spPr>
          <a:xfrm>
            <a:off x="6866559" y="4554956"/>
            <a:ext cx="1057200" cy="1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95">
                <a:latin typeface="Roboto"/>
                <a:ea typeface="Roboto"/>
                <a:cs typeface="Roboto"/>
                <a:sym typeface="Roboto"/>
              </a:rPr>
              <a:t>% rendiment</a:t>
            </a:r>
            <a:endParaRPr sz="1412"/>
          </a:p>
        </p:txBody>
      </p:sp>
      <p:pic>
        <p:nvPicPr>
          <p:cNvPr id="1469" name="Google Shape;1469;p15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94058" y="3211155"/>
            <a:ext cx="403995" cy="403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0" name="Google Shape;1470;p15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94058" y="3845853"/>
            <a:ext cx="403995" cy="403995"/>
          </a:xfrm>
          <a:prstGeom prst="rect">
            <a:avLst/>
          </a:prstGeom>
          <a:noFill/>
          <a:ln>
            <a:noFill/>
          </a:ln>
        </p:spPr>
      </p:pic>
      <p:sp>
        <p:nvSpPr>
          <p:cNvPr id="1471" name="Google Shape;1471;p155"/>
          <p:cNvSpPr txBox="1"/>
          <p:nvPr/>
        </p:nvSpPr>
        <p:spPr>
          <a:xfrm>
            <a:off x="3418603" y="4274601"/>
            <a:ext cx="7548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18">
                <a:latin typeface="Roboto"/>
                <a:ea typeface="Roboto"/>
                <a:cs typeface="Roboto"/>
                <a:sym typeface="Roboto"/>
              </a:rPr>
              <a:t>molí 2</a:t>
            </a:r>
            <a:endParaRPr sz="1203"/>
          </a:p>
        </p:txBody>
      </p:sp>
      <p:sp>
        <p:nvSpPr>
          <p:cNvPr id="1472" name="Google Shape;1472;p155"/>
          <p:cNvSpPr txBox="1"/>
          <p:nvPr/>
        </p:nvSpPr>
        <p:spPr>
          <a:xfrm>
            <a:off x="3383437" y="4634602"/>
            <a:ext cx="886200" cy="1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95">
                <a:latin typeface="Roboto"/>
                <a:ea typeface="Roboto"/>
                <a:cs typeface="Roboto"/>
                <a:sym typeface="Roboto"/>
              </a:rPr>
              <a:t>…</a:t>
            </a:r>
            <a:endParaRPr sz="1412"/>
          </a:p>
        </p:txBody>
      </p:sp>
      <p:grpSp>
        <p:nvGrpSpPr>
          <p:cNvPr id="1473" name="Google Shape;1473;p155"/>
          <p:cNvGrpSpPr/>
          <p:nvPr/>
        </p:nvGrpSpPr>
        <p:grpSpPr>
          <a:xfrm>
            <a:off x="5192072" y="3654641"/>
            <a:ext cx="1057200" cy="1298400"/>
            <a:chOff x="5192072" y="3654641"/>
            <a:chExt cx="1057200" cy="1298400"/>
          </a:xfrm>
        </p:grpSpPr>
        <p:sp>
          <p:nvSpPr>
            <p:cNvPr id="1474" name="Google Shape;1474;p155"/>
            <p:cNvSpPr/>
            <p:nvPr/>
          </p:nvSpPr>
          <p:spPr>
            <a:xfrm>
              <a:off x="5192072" y="3654641"/>
              <a:ext cx="1057200" cy="12984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20700">
              <a:solidFill>
                <a:srgbClr val="0000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325" lIns="99325" spcFirstLastPara="1" rIns="99325" wrap="square" tIns="993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21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475" name="Google Shape;1475;p155"/>
            <p:cNvGrpSpPr/>
            <p:nvPr/>
          </p:nvGrpSpPr>
          <p:grpSpPr>
            <a:xfrm>
              <a:off x="5342674" y="3727066"/>
              <a:ext cx="792258" cy="792258"/>
              <a:chOff x="4706547" y="2579584"/>
              <a:chExt cx="796800" cy="796800"/>
            </a:xfrm>
          </p:grpSpPr>
          <p:sp>
            <p:nvSpPr>
              <p:cNvPr id="1476" name="Google Shape;1476;p155"/>
              <p:cNvSpPr/>
              <p:nvPr/>
            </p:nvSpPr>
            <p:spPr>
              <a:xfrm>
                <a:off x="4706547" y="2579584"/>
                <a:ext cx="796800" cy="796800"/>
              </a:xfrm>
              <a:prstGeom prst="ellipse">
                <a:avLst/>
              </a:prstGeom>
              <a:solidFill>
                <a:srgbClr val="EEEEEE"/>
              </a:solidFill>
              <a:ln>
                <a:noFill/>
              </a:ln>
            </p:spPr>
            <p:txBody>
              <a:bodyPr anchorCtr="0" anchor="ctr" bIns="99325" lIns="99325" spcFirstLastPara="1" rIns="99325" wrap="square" tIns="993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1477" name="Google Shape;1477;p155"/>
              <p:cNvPicPr preferRelativeResize="0"/>
              <p:nvPr/>
            </p:nvPicPr>
            <p:blipFill rotWithShape="1">
              <a:blip r:embed="rId11">
                <a:alphaModFix/>
              </a:blip>
              <a:srcRect b="259" l="0" r="0" t="249"/>
              <a:stretch/>
            </p:blipFill>
            <p:spPr>
              <a:xfrm>
                <a:off x="4789398" y="2662892"/>
                <a:ext cx="634450" cy="63020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78" name="Google Shape;1478;p155"/>
              <p:cNvSpPr/>
              <p:nvPr/>
            </p:nvSpPr>
            <p:spPr>
              <a:xfrm>
                <a:off x="5014225" y="2899750"/>
                <a:ext cx="184800" cy="181800"/>
              </a:xfrm>
              <a:prstGeom prst="ellipse">
                <a:avLst/>
              </a:prstGeom>
              <a:solidFill>
                <a:srgbClr val="EEEEEE"/>
              </a:solidFill>
              <a:ln cap="flat" cmpd="sng" w="20700">
                <a:solidFill>
                  <a:srgbClr val="0000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ca" sz="761">
                    <a:solidFill>
                      <a:srgbClr val="3684EB"/>
                    </a:solidFill>
                    <a:latin typeface="Roboto"/>
                    <a:ea typeface="Roboto"/>
                    <a:cs typeface="Roboto"/>
                    <a:sym typeface="Roboto"/>
                  </a:rPr>
                  <a:t>AI</a:t>
                </a:r>
                <a:endParaRPr b="1" sz="761">
                  <a:solidFill>
                    <a:srgbClr val="3684EB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479" name="Google Shape;1479;p155"/>
            <p:cNvSpPr txBox="1"/>
            <p:nvPr/>
          </p:nvSpPr>
          <p:spPr>
            <a:xfrm>
              <a:off x="5281553" y="4515546"/>
              <a:ext cx="886200" cy="36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1195">
                  <a:solidFill>
                    <a:srgbClr val="000066"/>
                  </a:solidFill>
                  <a:latin typeface="Roboto"/>
                  <a:ea typeface="Roboto"/>
                  <a:cs typeface="Roboto"/>
                  <a:sym typeface="Roboto"/>
                </a:rPr>
                <a:t>predictor rendiment</a:t>
              </a:r>
              <a:endParaRPr sz="1412">
                <a:solidFill>
                  <a:srgbClr val="000066"/>
                </a:solidFill>
              </a:endParaRPr>
            </a:p>
          </p:txBody>
        </p:sp>
      </p:grpSp>
      <p:sp>
        <p:nvSpPr>
          <p:cNvPr id="1480" name="Google Shape;1480;p155"/>
          <p:cNvSpPr txBox="1"/>
          <p:nvPr/>
        </p:nvSpPr>
        <p:spPr>
          <a:xfrm>
            <a:off x="6949850" y="2799850"/>
            <a:ext cx="2078700" cy="5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195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rPr>
              <a:t>permet trobar la configuració òptima dels molins que condueix al </a:t>
            </a:r>
            <a:r>
              <a:rPr b="1" lang="ca" sz="1195">
                <a:solidFill>
                  <a:srgbClr val="000066"/>
                </a:solidFill>
                <a:latin typeface="Roboto"/>
                <a:ea typeface="Roboto"/>
                <a:cs typeface="Roboto"/>
                <a:sym typeface="Roboto"/>
              </a:rPr>
              <a:t>màxim rendiment</a:t>
            </a:r>
            <a:endParaRPr b="1" sz="1412">
              <a:solidFill>
                <a:srgbClr val="0000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156"/>
          <p:cNvSpPr txBox="1"/>
          <p:nvPr/>
        </p:nvSpPr>
        <p:spPr>
          <a:xfrm>
            <a:off x="516775" y="760700"/>
            <a:ext cx="46146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3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Optimització </a:t>
            </a:r>
            <a:r>
              <a:rPr b="1" lang="ca" sz="2300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de l’ajust dels molins</a:t>
            </a:r>
            <a:endParaRPr b="1" sz="2300">
              <a:solidFill>
                <a:srgbClr val="438B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6" name="Google Shape;1486;p156"/>
          <p:cNvSpPr txBox="1"/>
          <p:nvPr/>
        </p:nvSpPr>
        <p:spPr>
          <a:xfrm>
            <a:off x="516777" y="349300"/>
            <a:ext cx="4902300" cy="2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Farinera Coromina: fabricant de farines per a forns artesans</a:t>
            </a:r>
            <a:endParaRPr b="1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7" name="Google Shape;1487;p156"/>
          <p:cNvSpPr txBox="1"/>
          <p:nvPr/>
        </p:nvSpPr>
        <p:spPr>
          <a:xfrm>
            <a:off x="723475" y="1344875"/>
            <a:ext cx="4407900" cy="17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Fabricació de farines d’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alta qualitat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i amb propietats estables al llarg dels lots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Ajust dels molins personalitzat per a cada lot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Cada línia de molins implica l’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ajust de ~20 motors</a:t>
            </a:r>
            <a:endParaRPr b="1"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Ajust manual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basat en l’experiència dels moliners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488" name="Google Shape;1488;p156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489" name="Google Shape;1489;p156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156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156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156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156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156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495" name="Google Shape;1495;p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2561507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6" name="Google Shape;1496;p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1460498"/>
            <a:ext cx="163375" cy="16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Google Shape;1497;p156"/>
          <p:cNvSpPr txBox="1"/>
          <p:nvPr/>
        </p:nvSpPr>
        <p:spPr>
          <a:xfrm>
            <a:off x="723475" y="3052943"/>
            <a:ext cx="4470000" cy="17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Algoritme que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identifica els ajustos òptims 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dels motors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Integració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directa amb el software de gestió de fàbrica (MES)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Habilita la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correcció en viu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dels ajustos dels molins per 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mantenir la qualitat i optimitzar el rendiment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Predicció del rendiment productiu 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amb errors 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&lt;5%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98" name="Google Shape;1498;p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2292808"/>
            <a:ext cx="163375" cy="163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9" name="Google Shape;1499;p156"/>
          <p:cNvGrpSpPr/>
          <p:nvPr/>
        </p:nvGrpSpPr>
        <p:grpSpPr>
          <a:xfrm>
            <a:off x="539293" y="3166795"/>
            <a:ext cx="150382" cy="150382"/>
            <a:chOff x="539638" y="2779425"/>
            <a:chExt cx="159000" cy="159000"/>
          </a:xfrm>
        </p:grpSpPr>
        <p:sp>
          <p:nvSpPr>
            <p:cNvPr id="1500" name="Google Shape;1500;p156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01" name="Google Shape;1501;p156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502" name="Google Shape;1502;p156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03" name="Google Shape;1503;p156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504" name="Google Shape;1504;p156"/>
          <p:cNvGrpSpPr/>
          <p:nvPr/>
        </p:nvGrpSpPr>
        <p:grpSpPr>
          <a:xfrm>
            <a:off x="539293" y="3453860"/>
            <a:ext cx="150382" cy="150382"/>
            <a:chOff x="539638" y="2779425"/>
            <a:chExt cx="159000" cy="159000"/>
          </a:xfrm>
        </p:grpSpPr>
        <p:sp>
          <p:nvSpPr>
            <p:cNvPr id="1505" name="Google Shape;1505;p156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06" name="Google Shape;1506;p156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507" name="Google Shape;1507;p156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08" name="Google Shape;1508;p156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pic>
        <p:nvPicPr>
          <p:cNvPr id="1509" name="Google Shape;1509;p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5924" y="564527"/>
            <a:ext cx="1154300" cy="481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0" name="Google Shape;1510;p156"/>
          <p:cNvGrpSpPr/>
          <p:nvPr/>
        </p:nvGrpSpPr>
        <p:grpSpPr>
          <a:xfrm>
            <a:off x="539293" y="3726201"/>
            <a:ext cx="150382" cy="150382"/>
            <a:chOff x="539638" y="2779425"/>
            <a:chExt cx="159000" cy="159000"/>
          </a:xfrm>
        </p:grpSpPr>
        <p:sp>
          <p:nvSpPr>
            <p:cNvPr id="1511" name="Google Shape;1511;p156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12" name="Google Shape;1512;p156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513" name="Google Shape;1513;p156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14" name="Google Shape;1514;p156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pic>
        <p:nvPicPr>
          <p:cNvPr id="1515" name="Google Shape;1515;p156" title="IMG_20250909_124602.jpg"/>
          <p:cNvPicPr preferRelativeResize="0"/>
          <p:nvPr/>
        </p:nvPicPr>
        <p:blipFill rotWithShape="1">
          <a:blip r:embed="rId5">
            <a:alphaModFix/>
          </a:blip>
          <a:srcRect b="0" l="0" r="11457" t="0"/>
          <a:stretch/>
        </p:blipFill>
        <p:spPr>
          <a:xfrm>
            <a:off x="5185975" y="1146400"/>
            <a:ext cx="3958026" cy="335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6" name="Google Shape;1516;p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97" y="2016330"/>
            <a:ext cx="163375" cy="163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7" name="Google Shape;1517;p156"/>
          <p:cNvGrpSpPr/>
          <p:nvPr/>
        </p:nvGrpSpPr>
        <p:grpSpPr>
          <a:xfrm>
            <a:off x="539293" y="4268630"/>
            <a:ext cx="150382" cy="150382"/>
            <a:chOff x="539638" y="2779425"/>
            <a:chExt cx="159000" cy="159000"/>
          </a:xfrm>
        </p:grpSpPr>
        <p:sp>
          <p:nvSpPr>
            <p:cNvPr id="1518" name="Google Shape;1518;p156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19" name="Google Shape;1519;p156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520" name="Google Shape;1520;p156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21" name="Google Shape;1521;p156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157"/>
          <p:cNvSpPr txBox="1"/>
          <p:nvPr/>
        </p:nvSpPr>
        <p:spPr>
          <a:xfrm>
            <a:off x="516775" y="760700"/>
            <a:ext cx="46146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6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Optimització d’oferta</a:t>
            </a:r>
            <a:br>
              <a:rPr b="1" lang="ca" sz="26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ca" sz="2600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en màquines de </a:t>
            </a:r>
            <a:r>
              <a:rPr b="1" i="1" lang="ca" sz="2600">
                <a:solidFill>
                  <a:srgbClr val="438BEC"/>
                </a:solidFill>
                <a:latin typeface="Roboto"/>
                <a:ea typeface="Roboto"/>
                <a:cs typeface="Roboto"/>
                <a:sym typeface="Roboto"/>
              </a:rPr>
              <a:t>vending</a:t>
            </a:r>
            <a:endParaRPr b="1" i="1" sz="2600">
              <a:solidFill>
                <a:srgbClr val="438B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7" name="Google Shape;1527;p157"/>
          <p:cNvSpPr txBox="1"/>
          <p:nvPr/>
        </p:nvSpPr>
        <p:spPr>
          <a:xfrm>
            <a:off x="516771" y="349300"/>
            <a:ext cx="35568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600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CAS: Alliance Vending</a:t>
            </a:r>
            <a:endParaRPr b="1" i="1" sz="1600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8" name="Google Shape;1528;p157"/>
          <p:cNvSpPr txBox="1"/>
          <p:nvPr/>
        </p:nvSpPr>
        <p:spPr>
          <a:xfrm>
            <a:off x="723475" y="1696425"/>
            <a:ext cx="4310400" cy="17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1500 màquines de </a:t>
            </a:r>
            <a:r>
              <a:rPr b="1" i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vending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de snacks amb tipologies diferents: Públic, oferta i rotació.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Productes amb cicles de venda heterogenis: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Alguns productes de poca venda</a:t>
            </a:r>
            <a:endParaRPr b="1"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Confecció manual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de l'oferta a cada màquina.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29" name="Google Shape;1529;p157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530" name="Google Shape;1530;p157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157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157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157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157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157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536" name="Google Shape;1536;p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438" y="2915930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7" name="Google Shape;1537;p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438" y="1812050"/>
            <a:ext cx="163375" cy="16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8" name="Google Shape;1538;p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438" y="2373335"/>
            <a:ext cx="163375" cy="16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9" name="Google Shape;1539;p157"/>
          <p:cNvSpPr txBox="1"/>
          <p:nvPr/>
        </p:nvSpPr>
        <p:spPr>
          <a:xfrm>
            <a:off x="723475" y="3449025"/>
            <a:ext cx="4407900" cy="17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Automatització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de l'oferta per màquina estructurant el coneixement de negoci existent i codificant les restriccions existents (d’hores a segons).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Optimització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del mix per predicció de marge per producte (augment x5 de fracció de vendes per í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tem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canviat i +2-5% vendes per màquina).</a:t>
            </a:r>
            <a:endParaRPr sz="12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40" name="Google Shape;1540;p157"/>
          <p:cNvGrpSpPr/>
          <p:nvPr/>
        </p:nvGrpSpPr>
        <p:grpSpPr>
          <a:xfrm>
            <a:off x="566537" y="3562876"/>
            <a:ext cx="150382" cy="150382"/>
            <a:chOff x="539638" y="2779425"/>
            <a:chExt cx="159000" cy="159000"/>
          </a:xfrm>
        </p:grpSpPr>
        <p:sp>
          <p:nvSpPr>
            <p:cNvPr id="1541" name="Google Shape;1541;p157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42" name="Google Shape;1542;p157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543" name="Google Shape;1543;p157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44" name="Google Shape;1544;p157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545" name="Google Shape;1545;p157"/>
          <p:cNvGrpSpPr/>
          <p:nvPr/>
        </p:nvGrpSpPr>
        <p:grpSpPr>
          <a:xfrm>
            <a:off x="566537" y="4375051"/>
            <a:ext cx="150382" cy="150382"/>
            <a:chOff x="539638" y="2779425"/>
            <a:chExt cx="159000" cy="159000"/>
          </a:xfrm>
        </p:grpSpPr>
        <p:sp>
          <p:nvSpPr>
            <p:cNvPr id="1546" name="Google Shape;1546;p157"/>
            <p:cNvSpPr/>
            <p:nvPr/>
          </p:nvSpPr>
          <p:spPr>
            <a:xfrm>
              <a:off x="539638" y="2779425"/>
              <a:ext cx="159000" cy="159000"/>
            </a:xfrm>
            <a:prstGeom prst="rect">
              <a:avLst/>
            </a:prstGeom>
            <a:solidFill>
              <a:srgbClr val="FF3A3A"/>
            </a:solidFill>
            <a:ln cap="flat" cmpd="sng" w="9525">
              <a:solidFill>
                <a:srgbClr val="FF3A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47" name="Google Shape;1547;p157"/>
            <p:cNvGrpSpPr/>
            <p:nvPr/>
          </p:nvGrpSpPr>
          <p:grpSpPr>
            <a:xfrm>
              <a:off x="602750" y="2825788"/>
              <a:ext cx="37200" cy="70775"/>
              <a:chOff x="602675" y="2533125"/>
              <a:chExt cx="37200" cy="70775"/>
            </a:xfrm>
          </p:grpSpPr>
          <p:cxnSp>
            <p:nvCxnSpPr>
              <p:cNvPr id="1548" name="Google Shape;1548;p157"/>
              <p:cNvCxnSpPr/>
              <p:nvPr/>
            </p:nvCxnSpPr>
            <p:spPr>
              <a:xfrm>
                <a:off x="602675" y="2533125"/>
                <a:ext cx="37200" cy="393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49" name="Google Shape;1549;p157"/>
              <p:cNvCxnSpPr/>
              <p:nvPr/>
            </p:nvCxnSpPr>
            <p:spPr>
              <a:xfrm flipH="1" rot="10800000">
                <a:off x="602813" y="2568200"/>
                <a:ext cx="34500" cy="3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6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pic>
        <p:nvPicPr>
          <p:cNvPr id="1550" name="Google Shape;1550;p157"/>
          <p:cNvPicPr preferRelativeResize="0"/>
          <p:nvPr/>
        </p:nvPicPr>
        <p:blipFill rotWithShape="1">
          <a:blip r:embed="rId4">
            <a:alphaModFix/>
          </a:blip>
          <a:srcRect b="0" l="21884" r="11961" t="0"/>
          <a:stretch/>
        </p:blipFill>
        <p:spPr>
          <a:xfrm>
            <a:off x="5055525" y="751633"/>
            <a:ext cx="4110126" cy="3640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158"/>
          <p:cNvSpPr txBox="1"/>
          <p:nvPr/>
        </p:nvSpPr>
        <p:spPr>
          <a:xfrm>
            <a:off x="516775" y="379700"/>
            <a:ext cx="8298300" cy="7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6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Altres reptes que es poden resoldre amb </a:t>
            </a:r>
            <a:r>
              <a:rPr b="1" lang="ca" sz="2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algorítmia avançada o IA</a:t>
            </a:r>
            <a:endParaRPr b="1" i="1" sz="2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56" name="Google Shape;1556;p158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1557" name="Google Shape;1557;p158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158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158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158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158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158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63" name="Google Shape;1563;p158"/>
          <p:cNvSpPr/>
          <p:nvPr/>
        </p:nvSpPr>
        <p:spPr>
          <a:xfrm>
            <a:off x="370588" y="1391625"/>
            <a:ext cx="2740800" cy="1263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He d’abastir-me d’estoc i, per fer-ho, necessito saber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quan vendré en els pròxims dies/setmanes/mesos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(repte de predicció de venda/demanda)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4" name="Google Shape;1564;p158"/>
          <p:cNvSpPr/>
          <p:nvPr/>
        </p:nvSpPr>
        <p:spPr>
          <a:xfrm>
            <a:off x="3247863" y="1122825"/>
            <a:ext cx="2740800" cy="1263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Tinc diversos magatzems on guardo stock per les meves botigues i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no sé com repartir-lo per minimitzar la despesa logística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repte d’optimització + predicció de demanda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5" name="Google Shape;1565;p158"/>
          <p:cNvSpPr/>
          <p:nvPr/>
        </p:nvSpPr>
        <p:spPr>
          <a:xfrm>
            <a:off x="6125138" y="1177800"/>
            <a:ext cx="2740800" cy="16299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He de traçar la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ruta de repartiment dels meus camions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amb diverses parades, tenint en compte que per a cada descàrrega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hi ha un horari de descàrrega fixat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optimització de ruta amb restriccions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6" name="Google Shape;1566;p158"/>
          <p:cNvSpPr/>
          <p:nvPr/>
        </p:nvSpPr>
        <p:spPr>
          <a:xfrm>
            <a:off x="370588" y="2890700"/>
            <a:ext cx="2740800" cy="1263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Tinc personal al qual he d’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assignar tasques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, amb restriccions d’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horaris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(torns) i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habilitats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de cada treballador 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d’optimització operativa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7" name="Google Shape;1567;p158"/>
          <p:cNvSpPr/>
          <p:nvPr/>
        </p:nvSpPr>
        <p:spPr>
          <a:xfrm>
            <a:off x="3307163" y="2543200"/>
            <a:ext cx="2740800" cy="13527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Tinc diversos establiments en situació geogràfica diferent i vull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ajustar el preu de venda per maximitzar el guany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(elasticitat de preus)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8" name="Google Shape;1568;p158"/>
          <p:cNvSpPr/>
          <p:nvPr/>
        </p:nvSpPr>
        <p:spPr>
          <a:xfrm>
            <a:off x="6178488" y="3060250"/>
            <a:ext cx="2740800" cy="1524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Soc gran superfície,  tinc un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stock amb caducitat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i vull controlar la caducitat </a:t>
            </a:r>
            <a:r>
              <a:rPr b="1"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revisant de manera òptima</a:t>
            </a:r>
            <a:r>
              <a:rPr lang="ca" sz="12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 aquelles referències amb més probabilitat de caducitat propera 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repte d’optimització</a:t>
            </a:r>
            <a:r>
              <a:rPr lang="ca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9" name="Google Shape;1569;p158"/>
          <p:cNvSpPr/>
          <p:nvPr/>
        </p:nvSpPr>
        <p:spPr>
          <a:xfrm>
            <a:off x="3307163" y="4432450"/>
            <a:ext cx="2740800" cy="498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7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…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4" name="Google Shape;1574;p159"/>
          <p:cNvPicPr preferRelativeResize="0"/>
          <p:nvPr/>
        </p:nvPicPr>
        <p:blipFill rotWithShape="1">
          <a:blip r:embed="rId3">
            <a:alphaModFix/>
          </a:blip>
          <a:srcRect b="8171" l="0" r="0" t="13483"/>
          <a:stretch/>
        </p:blipFill>
        <p:spPr>
          <a:xfrm>
            <a:off x="0" y="0"/>
            <a:ext cx="9284703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1575" name="Google Shape;1575;p159"/>
          <p:cNvSpPr/>
          <p:nvPr/>
        </p:nvSpPr>
        <p:spPr>
          <a:xfrm>
            <a:off x="0" y="-12"/>
            <a:ext cx="9284700" cy="5143500"/>
          </a:xfrm>
          <a:prstGeom prst="rect">
            <a:avLst/>
          </a:prstGeom>
          <a:solidFill>
            <a:srgbClr val="000058">
              <a:alpha val="65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6" name="Google Shape;1576;p159"/>
          <p:cNvSpPr txBox="1"/>
          <p:nvPr/>
        </p:nvSpPr>
        <p:spPr>
          <a:xfrm>
            <a:off x="2745250" y="1832200"/>
            <a:ext cx="60945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solidFill>
                  <a:srgbClr val="7EC1FF"/>
                </a:solidFill>
                <a:latin typeface="Roboto Black"/>
                <a:ea typeface="Roboto Black"/>
                <a:cs typeface="Roboto Black"/>
                <a:sym typeface="Roboto Black"/>
              </a:rPr>
              <a:t>La ciència de les dades</a:t>
            </a:r>
            <a:endParaRPr sz="2400">
              <a:solidFill>
                <a:srgbClr val="7EC1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al teu abast</a:t>
            </a:r>
            <a:endParaRPr sz="240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1577" name="Google Shape;1577;p159"/>
          <p:cNvPicPr preferRelativeResize="0"/>
          <p:nvPr/>
        </p:nvPicPr>
        <p:blipFill rotWithShape="1">
          <a:blip r:embed="rId4">
            <a:alphaModFix/>
          </a:blip>
          <a:srcRect b="31605" l="0" r="0" t="30635"/>
          <a:stretch/>
        </p:blipFill>
        <p:spPr>
          <a:xfrm>
            <a:off x="377925" y="2053656"/>
            <a:ext cx="4751645" cy="1120847"/>
          </a:xfrm>
          <a:prstGeom prst="rect">
            <a:avLst/>
          </a:prstGeom>
          <a:noFill/>
          <a:ln>
            <a:noFill/>
          </a:ln>
        </p:spPr>
      </p:pic>
      <p:sp>
        <p:nvSpPr>
          <p:cNvPr id="1578" name="Google Shape;1578;p159"/>
          <p:cNvSpPr/>
          <p:nvPr/>
        </p:nvSpPr>
        <p:spPr>
          <a:xfrm>
            <a:off x="7450725" y="4289700"/>
            <a:ext cx="990600" cy="3138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300">
                <a:solidFill>
                  <a:srgbClr val="7EC1FF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dribia.com</a:t>
            </a:r>
            <a:endParaRPr>
              <a:solidFill>
                <a:srgbClr val="7EC1FF"/>
              </a:solidFill>
            </a:endParaRPr>
          </a:p>
        </p:txBody>
      </p:sp>
      <p:grpSp>
        <p:nvGrpSpPr>
          <p:cNvPr id="1579" name="Google Shape;1579;p159"/>
          <p:cNvGrpSpPr/>
          <p:nvPr/>
        </p:nvGrpSpPr>
        <p:grpSpPr>
          <a:xfrm>
            <a:off x="8441360" y="4289697"/>
            <a:ext cx="324000" cy="313800"/>
            <a:chOff x="1327800" y="1469822"/>
            <a:chExt cx="324000" cy="313800"/>
          </a:xfrm>
        </p:grpSpPr>
        <p:sp>
          <p:nvSpPr>
            <p:cNvPr id="1580" name="Google Shape;1580;p159"/>
            <p:cNvSpPr/>
            <p:nvPr/>
          </p:nvSpPr>
          <p:spPr>
            <a:xfrm>
              <a:off x="1327800" y="1469822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81" name="Google Shape;1581;p15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461600" y="1558997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82" name="Google Shape;1582;p159"/>
          <p:cNvSpPr txBox="1"/>
          <p:nvPr/>
        </p:nvSpPr>
        <p:spPr>
          <a:xfrm>
            <a:off x="4709050" y="2683853"/>
            <a:ext cx="4130700" cy="6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Jordi Prat</a:t>
            </a:r>
            <a:endParaRPr b="1"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Manager Data Scientist</a:t>
            </a:r>
            <a:endParaRPr b="1" sz="1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ca" sz="15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jordi@dribia.com</a:t>
            </a:r>
            <a:endParaRPr sz="15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613 76 47 16</a:t>
            </a:r>
            <a:endParaRPr sz="15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>
                <a:solidFill>
                  <a:srgbClr val="7EC1FF"/>
                </a:solidFill>
                <a:latin typeface="Roboto Light"/>
                <a:ea typeface="Roboto Light"/>
                <a:cs typeface="Roboto Light"/>
                <a:sym typeface="Roboto Light"/>
              </a:rPr>
              <a:t>pg. de Gràcia 55, Barcelona</a:t>
            </a:r>
            <a:endParaRPr sz="1500">
              <a:solidFill>
                <a:srgbClr val="7EC1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58"/>
        </a:solidFill>
      </p:bgPr>
    </p:bg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5" name="Google Shape;885;p138"/>
          <p:cNvPicPr preferRelativeResize="0"/>
          <p:nvPr/>
        </p:nvPicPr>
        <p:blipFill rotWithShape="1">
          <a:blip r:embed="rId3">
            <a:alphaModFix/>
          </a:blip>
          <a:srcRect b="8173" l="0" r="66586" t="65784"/>
          <a:stretch/>
        </p:blipFill>
        <p:spPr>
          <a:xfrm>
            <a:off x="2968650" y="3433676"/>
            <a:ext cx="3102351" cy="1709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138"/>
          <p:cNvPicPr preferRelativeResize="0"/>
          <p:nvPr/>
        </p:nvPicPr>
        <p:blipFill rotWithShape="1">
          <a:blip r:embed="rId3">
            <a:alphaModFix/>
          </a:blip>
          <a:srcRect b="68952" l="0" r="0" t="13486"/>
          <a:stretch/>
        </p:blipFill>
        <p:spPr>
          <a:xfrm>
            <a:off x="2863925" y="0"/>
            <a:ext cx="3177727" cy="138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138"/>
          <p:cNvPicPr preferRelativeResize="0"/>
          <p:nvPr/>
        </p:nvPicPr>
        <p:blipFill rotWithShape="1">
          <a:blip r:embed="rId3">
            <a:alphaModFix/>
          </a:blip>
          <a:srcRect b="8171" l="0" r="66586" t="13483"/>
          <a:stretch/>
        </p:blipFill>
        <p:spPr>
          <a:xfrm>
            <a:off x="6041650" y="0"/>
            <a:ext cx="3102351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138"/>
          <p:cNvPicPr preferRelativeResize="0"/>
          <p:nvPr/>
        </p:nvPicPr>
        <p:blipFill rotWithShape="1">
          <a:blip r:embed="rId3">
            <a:alphaModFix/>
          </a:blip>
          <a:srcRect b="8171" l="0" r="66586" t="13483"/>
          <a:stretch/>
        </p:blipFill>
        <p:spPr>
          <a:xfrm>
            <a:off x="-152400" y="0"/>
            <a:ext cx="3102351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38"/>
          <p:cNvPicPr preferRelativeResize="0"/>
          <p:nvPr/>
        </p:nvPicPr>
        <p:blipFill rotWithShape="1">
          <a:blip r:embed="rId4">
            <a:alphaModFix/>
          </a:blip>
          <a:srcRect b="15161" l="0" r="0" t="0"/>
          <a:stretch/>
        </p:blipFill>
        <p:spPr>
          <a:xfrm>
            <a:off x="879175" y="1108764"/>
            <a:ext cx="7716900" cy="3769961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138"/>
          <p:cNvSpPr/>
          <p:nvPr/>
        </p:nvSpPr>
        <p:spPr>
          <a:xfrm>
            <a:off x="-146975" y="-20250"/>
            <a:ext cx="9291000" cy="5184000"/>
          </a:xfrm>
          <a:prstGeom prst="rect">
            <a:avLst/>
          </a:prstGeom>
          <a:solidFill>
            <a:srgbClr val="000058">
              <a:alpha val="668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1" name="Google Shape;891;p138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892" name="Google Shape;892;p138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93" name="Google Shape;893;p138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94" name="Google Shape;894;p138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95" name="Google Shape;895;p138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96" name="Google Shape;896;p138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97" name="Google Shape;897;p138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98" name="Google Shape;898;p138"/>
          <p:cNvSpPr txBox="1"/>
          <p:nvPr/>
        </p:nvSpPr>
        <p:spPr>
          <a:xfrm>
            <a:off x="879175" y="356400"/>
            <a:ext cx="77169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+100 clients</a:t>
            </a:r>
            <a:r>
              <a:rPr b="1" lang="ca" sz="2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ca" sz="2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 diferents sectors i països</a:t>
            </a:r>
            <a:endParaRPr b="1" sz="23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9" name="Google Shape;899;p1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2654" y="3952813"/>
            <a:ext cx="709244" cy="48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1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73400" y="3392613"/>
            <a:ext cx="1108250" cy="272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138"/>
          <p:cNvPicPr preferRelativeResize="0"/>
          <p:nvPr/>
        </p:nvPicPr>
        <p:blipFill rotWithShape="1">
          <a:blip r:embed="rId7">
            <a:alphaModFix/>
          </a:blip>
          <a:srcRect b="24711" l="0" r="0" t="24277"/>
          <a:stretch/>
        </p:blipFill>
        <p:spPr>
          <a:xfrm>
            <a:off x="2258275" y="2527625"/>
            <a:ext cx="1138500" cy="58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1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00001" y="1717563"/>
            <a:ext cx="814550" cy="8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1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06988" y="1156214"/>
            <a:ext cx="1041075" cy="22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1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2750" y="4111122"/>
            <a:ext cx="1108251" cy="32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1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000007" y="2683687"/>
            <a:ext cx="814537" cy="26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1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59377" y="3433682"/>
            <a:ext cx="1095797" cy="207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1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901222" y="1017541"/>
            <a:ext cx="1012106" cy="569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8" name="Google Shape;908;p138"/>
          <p:cNvPicPr preferRelativeResize="0"/>
          <p:nvPr/>
        </p:nvPicPr>
        <p:blipFill rotWithShape="1">
          <a:blip r:embed="rId14">
            <a:alphaModFix/>
          </a:blip>
          <a:srcRect b="0" l="0" r="0" t="8767"/>
          <a:stretch/>
        </p:blipFill>
        <p:spPr>
          <a:xfrm>
            <a:off x="7053750" y="2461913"/>
            <a:ext cx="1265976" cy="7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13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376351" y="2616575"/>
            <a:ext cx="1127173" cy="402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138"/>
          <p:cNvPicPr preferRelativeResize="0"/>
          <p:nvPr/>
        </p:nvPicPr>
        <p:blipFill rotWithShape="1">
          <a:blip r:embed="rId16">
            <a:alphaModFix/>
          </a:blip>
          <a:srcRect b="27676" l="16157" r="16913" t="26019"/>
          <a:stretch/>
        </p:blipFill>
        <p:spPr>
          <a:xfrm>
            <a:off x="5342897" y="1092638"/>
            <a:ext cx="1194081" cy="41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13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74513" y="3376752"/>
            <a:ext cx="964725" cy="32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p13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250838" y="1920358"/>
            <a:ext cx="871800" cy="40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13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27854" y="1121776"/>
            <a:ext cx="1458042" cy="36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p138"/>
          <p:cNvPicPr preferRelativeResize="0"/>
          <p:nvPr/>
        </p:nvPicPr>
        <p:blipFill rotWithShape="1">
          <a:blip r:embed="rId20">
            <a:alphaModFix/>
          </a:blip>
          <a:srcRect b="23388" l="0" r="0" t="23852"/>
          <a:stretch/>
        </p:blipFill>
        <p:spPr>
          <a:xfrm>
            <a:off x="5324411" y="4017052"/>
            <a:ext cx="1231054" cy="36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13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465734" y="3417207"/>
            <a:ext cx="948408" cy="178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13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148026" y="3893254"/>
            <a:ext cx="1077425" cy="608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13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36338" y="1931868"/>
            <a:ext cx="1041075" cy="268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3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353314" y="4144012"/>
            <a:ext cx="948424" cy="255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13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310927" y="976825"/>
            <a:ext cx="751623" cy="50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13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180676" y="3443078"/>
            <a:ext cx="1012125" cy="207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138" title="guess.png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2319463" y="1981977"/>
            <a:ext cx="1138499" cy="22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138" title="Celsa-logo-blau.png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5234850" y="1944425"/>
            <a:ext cx="1410176" cy="36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138" title="logo_lucta_blau.png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820988" y="2707868"/>
            <a:ext cx="871800" cy="383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8" name="Google Shape;928;p139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929" name="Google Shape;929;p139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139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139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139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139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139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35" name="Google Shape;935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775" y="3776775"/>
            <a:ext cx="3912423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1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9325" y="3026225"/>
            <a:ext cx="2939149" cy="62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98500" y="1137750"/>
            <a:ext cx="1182300" cy="100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1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41200" y="2266450"/>
            <a:ext cx="2079300" cy="639175"/>
          </a:xfrm>
          <a:prstGeom prst="rect">
            <a:avLst/>
          </a:prstGeom>
          <a:noFill/>
          <a:ln>
            <a:noFill/>
          </a:ln>
        </p:spPr>
      </p:pic>
      <p:sp>
        <p:nvSpPr>
          <p:cNvPr id="939" name="Google Shape;939;p139"/>
          <p:cNvSpPr txBox="1"/>
          <p:nvPr/>
        </p:nvSpPr>
        <p:spPr>
          <a:xfrm>
            <a:off x="6295125" y="1486150"/>
            <a:ext cx="17466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Canviar el futur</a:t>
            </a:r>
            <a:endParaRPr b="1" sz="10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Modelització, IA interpretable</a:t>
            </a:r>
            <a:endParaRPr sz="10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0" name="Google Shape;940;p139"/>
          <p:cNvSpPr txBox="1"/>
          <p:nvPr/>
        </p:nvSpPr>
        <p:spPr>
          <a:xfrm>
            <a:off x="6297175" y="2492400"/>
            <a:ext cx="24468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Millorar el present</a:t>
            </a:r>
            <a:endParaRPr b="1" sz="10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Predicció, Automatització i Optimització</a:t>
            </a:r>
            <a:endParaRPr sz="10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1" name="Google Shape;941;p139"/>
          <p:cNvSpPr txBox="1"/>
          <p:nvPr/>
        </p:nvSpPr>
        <p:spPr>
          <a:xfrm>
            <a:off x="6297175" y="3454015"/>
            <a:ext cx="14781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Descriure el present</a:t>
            </a:r>
            <a:endParaRPr b="1" sz="10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Dashboards</a:t>
            </a:r>
            <a:endParaRPr sz="10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2" name="Google Shape;942;p139"/>
          <p:cNvSpPr txBox="1"/>
          <p:nvPr/>
        </p:nvSpPr>
        <p:spPr>
          <a:xfrm>
            <a:off x="6297175" y="4415635"/>
            <a:ext cx="16896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Mesurar el present</a:t>
            </a:r>
            <a:endParaRPr b="1" sz="10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Obtenció, processament i emmagatzematge de dades</a:t>
            </a:r>
            <a:endParaRPr sz="15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43" name="Google Shape;943;p1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37050" y="2241588"/>
            <a:ext cx="341275" cy="34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1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86239" y="1224205"/>
            <a:ext cx="389835" cy="415623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139"/>
          <p:cNvSpPr/>
          <p:nvPr/>
        </p:nvSpPr>
        <p:spPr>
          <a:xfrm>
            <a:off x="6295125" y="1292025"/>
            <a:ext cx="1624200" cy="25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Coneixement</a:t>
            </a:r>
            <a:endParaRPr b="1" sz="1500">
              <a:solidFill>
                <a:srgbClr val="FF3A3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46" name="Google Shape;946;p139"/>
          <p:cNvCxnSpPr/>
          <p:nvPr/>
        </p:nvCxnSpPr>
        <p:spPr>
          <a:xfrm>
            <a:off x="3426300" y="1463135"/>
            <a:ext cx="2040900" cy="0"/>
          </a:xfrm>
          <a:prstGeom prst="straightConnector1">
            <a:avLst/>
          </a:prstGeom>
          <a:noFill/>
          <a:ln cap="flat" cmpd="sng" w="19050">
            <a:solidFill>
              <a:srgbClr val="00005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7" name="Google Shape;947;p139"/>
          <p:cNvCxnSpPr/>
          <p:nvPr/>
        </p:nvCxnSpPr>
        <p:spPr>
          <a:xfrm flipH="1" rot="10800000">
            <a:off x="3911876" y="2406962"/>
            <a:ext cx="1555200" cy="9300"/>
          </a:xfrm>
          <a:prstGeom prst="straightConnector1">
            <a:avLst/>
          </a:prstGeom>
          <a:noFill/>
          <a:ln cap="flat" cmpd="sng" w="19050">
            <a:solidFill>
              <a:srgbClr val="00005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8" name="Google Shape;948;p139"/>
          <p:cNvCxnSpPr/>
          <p:nvPr/>
        </p:nvCxnSpPr>
        <p:spPr>
          <a:xfrm>
            <a:off x="4469374" y="3360089"/>
            <a:ext cx="997800" cy="0"/>
          </a:xfrm>
          <a:prstGeom prst="straightConnector1">
            <a:avLst/>
          </a:prstGeom>
          <a:noFill/>
          <a:ln cap="flat" cmpd="sng" w="19050">
            <a:solidFill>
              <a:srgbClr val="00005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49" name="Google Shape;949;p139"/>
          <p:cNvSpPr txBox="1"/>
          <p:nvPr/>
        </p:nvSpPr>
        <p:spPr>
          <a:xfrm>
            <a:off x="1604550" y="198075"/>
            <a:ext cx="56844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800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Cicle d’explotació </a:t>
            </a:r>
            <a:r>
              <a:rPr b="1" lang="ca" sz="2800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de les dades</a:t>
            </a:r>
            <a:endParaRPr b="1" sz="2800">
              <a:solidFill>
                <a:srgbClr val="0000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50" name="Google Shape;950;p1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32463" y="4127679"/>
            <a:ext cx="389825" cy="325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1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40875" y="3184622"/>
            <a:ext cx="341275" cy="341297"/>
          </a:xfrm>
          <a:prstGeom prst="rect">
            <a:avLst/>
          </a:prstGeom>
          <a:noFill/>
          <a:ln>
            <a:noFill/>
          </a:ln>
        </p:spPr>
      </p:pic>
      <p:sp>
        <p:nvSpPr>
          <p:cNvPr id="952" name="Google Shape;952;p139"/>
          <p:cNvSpPr/>
          <p:nvPr/>
        </p:nvSpPr>
        <p:spPr>
          <a:xfrm>
            <a:off x="6297175" y="2286023"/>
            <a:ext cx="1563000" cy="25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rgbClr val="FF3A3A"/>
                </a:solidFill>
                <a:latin typeface="Roboto"/>
                <a:ea typeface="Roboto"/>
                <a:cs typeface="Roboto"/>
                <a:sym typeface="Roboto"/>
              </a:rPr>
              <a:t>Optimització</a:t>
            </a:r>
            <a:endParaRPr sz="1500">
              <a:solidFill>
                <a:srgbClr val="FF3A3A"/>
              </a:solidFill>
            </a:endParaRPr>
          </a:p>
        </p:txBody>
      </p:sp>
      <p:sp>
        <p:nvSpPr>
          <p:cNvPr id="953" name="Google Shape;953;p139"/>
          <p:cNvSpPr/>
          <p:nvPr/>
        </p:nvSpPr>
        <p:spPr>
          <a:xfrm>
            <a:off x="6297175" y="3235275"/>
            <a:ext cx="1255500" cy="25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rPr>
              <a:t>Informació</a:t>
            </a:r>
            <a:endParaRPr b="1" sz="1500">
              <a:solidFill>
                <a:srgbClr val="004CB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4" name="Google Shape;954;p139"/>
          <p:cNvSpPr/>
          <p:nvPr/>
        </p:nvSpPr>
        <p:spPr>
          <a:xfrm>
            <a:off x="6297175" y="4184575"/>
            <a:ext cx="1478100" cy="25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rgbClr val="004CB7"/>
                </a:solidFill>
                <a:latin typeface="Roboto"/>
                <a:ea typeface="Roboto"/>
                <a:cs typeface="Roboto"/>
                <a:sym typeface="Roboto"/>
              </a:rPr>
              <a:t>Digitalització</a:t>
            </a:r>
            <a:endParaRPr sz="1500">
              <a:solidFill>
                <a:srgbClr val="004CB7"/>
              </a:solidFill>
            </a:endParaRPr>
          </a:p>
        </p:txBody>
      </p:sp>
      <p:cxnSp>
        <p:nvCxnSpPr>
          <p:cNvPr id="955" name="Google Shape;955;p139"/>
          <p:cNvCxnSpPr/>
          <p:nvPr/>
        </p:nvCxnSpPr>
        <p:spPr>
          <a:xfrm>
            <a:off x="4981739" y="4303915"/>
            <a:ext cx="485400" cy="0"/>
          </a:xfrm>
          <a:prstGeom prst="straightConnector1">
            <a:avLst/>
          </a:prstGeom>
          <a:noFill/>
          <a:ln cap="flat" cmpd="sng" w="19050">
            <a:solidFill>
              <a:srgbClr val="00005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56" name="Google Shape;956;p139"/>
          <p:cNvSpPr/>
          <p:nvPr/>
        </p:nvSpPr>
        <p:spPr>
          <a:xfrm>
            <a:off x="8132125" y="4538650"/>
            <a:ext cx="647700" cy="230700"/>
          </a:xfrm>
          <a:prstGeom prst="rect">
            <a:avLst/>
          </a:prstGeom>
          <a:solidFill>
            <a:srgbClr val="0000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9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 Qui som      </a:t>
            </a:r>
            <a:endParaRPr b="1" sz="9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57" name="Google Shape;957;p139"/>
          <p:cNvGrpSpPr/>
          <p:nvPr/>
        </p:nvGrpSpPr>
        <p:grpSpPr>
          <a:xfrm>
            <a:off x="8549468" y="4316803"/>
            <a:ext cx="230863" cy="221841"/>
            <a:chOff x="7016085" y="2643532"/>
            <a:chExt cx="238200" cy="230700"/>
          </a:xfrm>
        </p:grpSpPr>
        <p:sp>
          <p:nvSpPr>
            <p:cNvPr id="958" name="Google Shape;958;p139"/>
            <p:cNvSpPr/>
            <p:nvPr/>
          </p:nvSpPr>
          <p:spPr>
            <a:xfrm>
              <a:off x="7016085" y="2643532"/>
              <a:ext cx="238200" cy="2307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59" name="Google Shape;959;p139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117713" y="2709102"/>
              <a:ext cx="58236" cy="1048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4" name="Google Shape;964;p140"/>
          <p:cNvGrpSpPr/>
          <p:nvPr/>
        </p:nvGrpSpPr>
        <p:grpSpPr>
          <a:xfrm>
            <a:off x="0" y="-12"/>
            <a:ext cx="9284703" cy="5143516"/>
            <a:chOff x="0" y="-12"/>
            <a:chExt cx="9284703" cy="5143516"/>
          </a:xfrm>
        </p:grpSpPr>
        <p:pic>
          <p:nvPicPr>
            <p:cNvPr id="965" name="Google Shape;965;p140"/>
            <p:cNvPicPr preferRelativeResize="0"/>
            <p:nvPr/>
          </p:nvPicPr>
          <p:blipFill rotWithShape="1">
            <a:blip r:embed="rId3">
              <a:alphaModFix/>
            </a:blip>
            <a:srcRect b="8171" l="0" r="0" t="13483"/>
            <a:stretch/>
          </p:blipFill>
          <p:spPr>
            <a:xfrm>
              <a:off x="0" y="0"/>
              <a:ext cx="9284703" cy="5143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6" name="Google Shape;966;p140"/>
            <p:cNvSpPr/>
            <p:nvPr/>
          </p:nvSpPr>
          <p:spPr>
            <a:xfrm>
              <a:off x="0" y="-12"/>
              <a:ext cx="9284700" cy="5143500"/>
            </a:xfrm>
            <a:prstGeom prst="rect">
              <a:avLst/>
            </a:prstGeom>
            <a:solidFill>
              <a:srgbClr val="000058">
                <a:alpha val="65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7" name="Google Shape;967;p140"/>
          <p:cNvSpPr txBox="1"/>
          <p:nvPr>
            <p:ph type="title"/>
          </p:nvPr>
        </p:nvSpPr>
        <p:spPr>
          <a:xfrm>
            <a:off x="634125" y="2079875"/>
            <a:ext cx="8280900" cy="783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4600">
                <a:solidFill>
                  <a:schemeClr val="dk1"/>
                </a:solidFill>
              </a:rPr>
              <a:t>Qu</a:t>
            </a:r>
            <a:r>
              <a:rPr lang="ca" sz="4600">
                <a:solidFill>
                  <a:schemeClr val="dk1"/>
                </a:solidFill>
              </a:rPr>
              <a:t>è</a:t>
            </a:r>
            <a:r>
              <a:rPr b="1" lang="ca" sz="4600">
                <a:solidFill>
                  <a:schemeClr val="dk1"/>
                </a:solidFill>
              </a:rPr>
              <a:t> </a:t>
            </a:r>
            <a:r>
              <a:rPr lang="ca" sz="4600">
                <a:solidFill>
                  <a:schemeClr val="dk1"/>
                </a:solidFill>
              </a:rPr>
              <a:t>é</a:t>
            </a:r>
            <a:r>
              <a:rPr b="1" lang="ca" sz="4600">
                <a:solidFill>
                  <a:schemeClr val="dk1"/>
                </a:solidFill>
              </a:rPr>
              <a:t>s la </a:t>
            </a:r>
            <a:r>
              <a:rPr lang="ca" sz="4600">
                <a:solidFill>
                  <a:schemeClr val="dk1"/>
                </a:solidFill>
              </a:rPr>
              <a:t>intel·ligència</a:t>
            </a:r>
            <a:r>
              <a:rPr b="1" lang="ca" sz="4600">
                <a:solidFill>
                  <a:schemeClr val="dk1"/>
                </a:solidFill>
              </a:rPr>
              <a:t> </a:t>
            </a:r>
            <a:r>
              <a:rPr b="1" lang="ca" sz="4600">
                <a:solidFill>
                  <a:srgbClr val="7EC1FF"/>
                </a:solidFill>
              </a:rPr>
              <a:t>artificial?</a:t>
            </a:r>
            <a:endParaRPr b="1" sz="4600">
              <a:solidFill>
                <a:srgbClr val="7EC1FF"/>
              </a:solidFill>
            </a:endParaRPr>
          </a:p>
        </p:txBody>
      </p:sp>
      <p:sp>
        <p:nvSpPr>
          <p:cNvPr id="968" name="Google Shape;968;p140"/>
          <p:cNvSpPr/>
          <p:nvPr/>
        </p:nvSpPr>
        <p:spPr>
          <a:xfrm>
            <a:off x="680225" y="1476750"/>
            <a:ext cx="1439700" cy="264900"/>
          </a:xfrm>
          <a:prstGeom prst="rect">
            <a:avLst/>
          </a:prstGeom>
          <a:solidFill>
            <a:srgbClr val="004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100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IA: casos pràctics</a:t>
            </a:r>
            <a:endParaRPr b="1" sz="1100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69" name="Google Shape;969;p140"/>
          <p:cNvGrpSpPr/>
          <p:nvPr/>
        </p:nvGrpSpPr>
        <p:grpSpPr>
          <a:xfrm>
            <a:off x="2119935" y="1476713"/>
            <a:ext cx="273586" cy="264973"/>
            <a:chOff x="1199125" y="1476747"/>
            <a:chExt cx="324000" cy="313800"/>
          </a:xfrm>
        </p:grpSpPr>
        <p:sp>
          <p:nvSpPr>
            <p:cNvPr id="970" name="Google Shape;970;p140"/>
            <p:cNvSpPr/>
            <p:nvPr/>
          </p:nvSpPr>
          <p:spPr>
            <a:xfrm>
              <a:off x="1199125" y="1476747"/>
              <a:ext cx="324000" cy="31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71" name="Google Shape;971;p1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32925" y="1565922"/>
              <a:ext cx="79200" cy="142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72" name="Google Shape;972;p140"/>
          <p:cNvGrpSpPr/>
          <p:nvPr/>
        </p:nvGrpSpPr>
        <p:grpSpPr>
          <a:xfrm rot="-5400000">
            <a:off x="79437" y="4542095"/>
            <a:ext cx="398985" cy="92929"/>
            <a:chOff x="1272150" y="2266800"/>
            <a:chExt cx="5076150" cy="1182300"/>
          </a:xfrm>
        </p:grpSpPr>
        <p:sp>
          <p:nvSpPr>
            <p:cNvPr id="973" name="Google Shape;973;p140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74" name="Google Shape;974;p140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75" name="Google Shape;975;p140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76" name="Google Shape;976;p140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77" name="Google Shape;977;p140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78" name="Google Shape;978;p140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141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984" name="Google Shape;984;p141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41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41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41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41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41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0" name="Google Shape;990;p141"/>
          <p:cNvGrpSpPr/>
          <p:nvPr/>
        </p:nvGrpSpPr>
        <p:grpSpPr>
          <a:xfrm>
            <a:off x="8722800" y="4326574"/>
            <a:ext cx="229800" cy="230760"/>
            <a:chOff x="8398625" y="4542100"/>
            <a:chExt cx="229800" cy="223800"/>
          </a:xfrm>
        </p:grpSpPr>
        <p:sp>
          <p:nvSpPr>
            <p:cNvPr id="991" name="Google Shape;991;p141">
              <a:hlinkClick r:id="rId3"/>
            </p:cNvPr>
            <p:cNvSpPr txBox="1"/>
            <p:nvPr/>
          </p:nvSpPr>
          <p:spPr>
            <a:xfrm>
              <a:off x="8398625" y="4542100"/>
              <a:ext cx="229800" cy="22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92" name="Google Shape;992;p14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85303" y="4599431"/>
              <a:ext cx="56442" cy="1007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3" name="Google Shape;993;p141"/>
          <p:cNvSpPr txBox="1"/>
          <p:nvPr/>
        </p:nvSpPr>
        <p:spPr>
          <a:xfrm>
            <a:off x="1604550" y="198075"/>
            <a:ext cx="56844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" sz="2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Què és 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la intel·ligència humana?</a:t>
            </a:r>
            <a:endParaRPr b="1" i="0" sz="2800" u="none" cap="none" strike="noStrike">
              <a:solidFill>
                <a:srgbClr val="3684E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4" name="Google Shape;994;p141"/>
          <p:cNvSpPr txBox="1"/>
          <p:nvPr/>
        </p:nvSpPr>
        <p:spPr>
          <a:xfrm>
            <a:off x="590800" y="1273500"/>
            <a:ext cx="41715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d'una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persona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percebre l'entorn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i assolir amb èxit els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seus objectius</a:t>
            </a: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5" name="Google Shape;995;p141">
            <a:hlinkClick r:id="rId5"/>
          </p:cNvPr>
          <p:cNvSpPr/>
          <p:nvPr/>
        </p:nvSpPr>
        <p:spPr>
          <a:xfrm>
            <a:off x="8041450" y="4557350"/>
            <a:ext cx="910800" cy="230700"/>
          </a:xfrm>
          <a:prstGeom prst="rect">
            <a:avLst/>
          </a:prstGeom>
          <a:solidFill>
            <a:srgbClr val="0000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ca" sz="9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Introducció</a:t>
            </a:r>
            <a:endParaRPr b="1" i="0" sz="9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0" name="Google Shape;1000;p142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001" name="Google Shape;1001;p142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42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42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42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42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42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7" name="Google Shape;1007;p142"/>
          <p:cNvGrpSpPr/>
          <p:nvPr/>
        </p:nvGrpSpPr>
        <p:grpSpPr>
          <a:xfrm>
            <a:off x="8722800" y="4326574"/>
            <a:ext cx="229800" cy="230760"/>
            <a:chOff x="8398625" y="4542100"/>
            <a:chExt cx="229800" cy="223800"/>
          </a:xfrm>
        </p:grpSpPr>
        <p:sp>
          <p:nvSpPr>
            <p:cNvPr id="1008" name="Google Shape;1008;p142">
              <a:hlinkClick r:id="rId3"/>
            </p:cNvPr>
            <p:cNvSpPr txBox="1"/>
            <p:nvPr/>
          </p:nvSpPr>
          <p:spPr>
            <a:xfrm>
              <a:off x="8398625" y="4542100"/>
              <a:ext cx="229800" cy="22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09" name="Google Shape;1009;p1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85303" y="4599431"/>
              <a:ext cx="56442" cy="1007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10" name="Google Shape;1010;p142"/>
          <p:cNvSpPr txBox="1"/>
          <p:nvPr/>
        </p:nvSpPr>
        <p:spPr>
          <a:xfrm>
            <a:off x="1604550" y="198075"/>
            <a:ext cx="56844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" sz="2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Què és 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la intel·ligència </a:t>
            </a:r>
            <a:r>
              <a:rPr b="1" lang="ca" sz="2800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artificial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b="1" i="0" sz="2800" u="none" cap="none" strike="noStrike">
              <a:solidFill>
                <a:srgbClr val="3684E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1" name="Google Shape;1011;p142"/>
          <p:cNvSpPr txBox="1"/>
          <p:nvPr/>
        </p:nvSpPr>
        <p:spPr>
          <a:xfrm>
            <a:off x="590800" y="1273500"/>
            <a:ext cx="34692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d'una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persona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percebre l'entorn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i assolir amb èxit els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seus objectius</a:t>
            </a: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2" name="Google Shape;1012;p142">
            <a:hlinkClick r:id="rId5"/>
          </p:cNvPr>
          <p:cNvSpPr/>
          <p:nvPr/>
        </p:nvSpPr>
        <p:spPr>
          <a:xfrm>
            <a:off x="8041450" y="4557350"/>
            <a:ext cx="910800" cy="230700"/>
          </a:xfrm>
          <a:prstGeom prst="rect">
            <a:avLst/>
          </a:prstGeom>
          <a:solidFill>
            <a:srgbClr val="0000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ca" sz="9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Introducció</a:t>
            </a:r>
            <a:endParaRPr b="1" i="0" sz="9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3" name="Google Shape;1013;p142"/>
          <p:cNvSpPr txBox="1"/>
          <p:nvPr/>
        </p:nvSpPr>
        <p:spPr>
          <a:xfrm>
            <a:off x="4583950" y="1273500"/>
            <a:ext cx="46467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</a:t>
            </a: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ordinador</a:t>
            </a:r>
            <a:endParaRPr b="1"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4" name="Google Shape;1014;p142"/>
          <p:cNvSpPr/>
          <p:nvPr/>
        </p:nvSpPr>
        <p:spPr>
          <a:xfrm>
            <a:off x="393525" y="1200225"/>
            <a:ext cx="3687300" cy="1776600"/>
          </a:xfrm>
          <a:prstGeom prst="rect">
            <a:avLst/>
          </a:prstGeom>
          <a:solidFill>
            <a:srgbClr val="FFFFFF">
              <a:alpha val="731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5" name="Google Shape;1015;p1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84900" y="2680164"/>
            <a:ext cx="2927626" cy="1939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1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12525" y="2676300"/>
            <a:ext cx="2633774" cy="197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1" name="Google Shape;1021;p143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022" name="Google Shape;1022;p143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43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143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143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143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43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8" name="Google Shape;1028;p143"/>
          <p:cNvGrpSpPr/>
          <p:nvPr/>
        </p:nvGrpSpPr>
        <p:grpSpPr>
          <a:xfrm>
            <a:off x="8722800" y="4326574"/>
            <a:ext cx="229800" cy="230760"/>
            <a:chOff x="8398625" y="4542100"/>
            <a:chExt cx="229800" cy="223800"/>
          </a:xfrm>
        </p:grpSpPr>
        <p:sp>
          <p:nvSpPr>
            <p:cNvPr id="1029" name="Google Shape;1029;p143">
              <a:hlinkClick r:id="rId3"/>
            </p:cNvPr>
            <p:cNvSpPr txBox="1"/>
            <p:nvPr/>
          </p:nvSpPr>
          <p:spPr>
            <a:xfrm>
              <a:off x="8398625" y="4542100"/>
              <a:ext cx="229800" cy="22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30" name="Google Shape;1030;p14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85303" y="4599431"/>
              <a:ext cx="56442" cy="1007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1" name="Google Shape;1031;p143"/>
          <p:cNvSpPr txBox="1"/>
          <p:nvPr/>
        </p:nvSpPr>
        <p:spPr>
          <a:xfrm>
            <a:off x="1604550" y="198075"/>
            <a:ext cx="56844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" sz="2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Què és 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la intel·ligència </a:t>
            </a:r>
            <a:r>
              <a:rPr b="1" lang="ca" sz="2800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artificial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b="1" i="0" sz="2800" u="none" cap="none" strike="noStrike">
              <a:solidFill>
                <a:srgbClr val="3684E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2" name="Google Shape;1032;p143"/>
          <p:cNvSpPr txBox="1"/>
          <p:nvPr/>
        </p:nvSpPr>
        <p:spPr>
          <a:xfrm>
            <a:off x="590800" y="1273500"/>
            <a:ext cx="34692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d'una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persona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percebre l'entorn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i assolir amb èxit els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seus objectius</a:t>
            </a: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3" name="Google Shape;1033;p143">
            <a:hlinkClick r:id="rId5"/>
          </p:cNvPr>
          <p:cNvSpPr/>
          <p:nvPr/>
        </p:nvSpPr>
        <p:spPr>
          <a:xfrm>
            <a:off x="8041450" y="4557350"/>
            <a:ext cx="910800" cy="230700"/>
          </a:xfrm>
          <a:prstGeom prst="rect">
            <a:avLst/>
          </a:prstGeom>
          <a:solidFill>
            <a:srgbClr val="0000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ca" sz="9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Introducció</a:t>
            </a:r>
            <a:endParaRPr b="1" i="0" sz="9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4" name="Google Shape;1034;p143"/>
          <p:cNvSpPr txBox="1"/>
          <p:nvPr/>
        </p:nvSpPr>
        <p:spPr>
          <a:xfrm>
            <a:off x="4583950" y="1273500"/>
            <a:ext cx="46467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</a:t>
            </a: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ordinador</a:t>
            </a:r>
            <a:endParaRPr b="1"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 </a:t>
            </a:r>
            <a:r>
              <a:rPr b="1"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processar dades i esbrinar patrons </a:t>
            </a:r>
            <a:r>
              <a:rPr b="1" lang="ca" sz="1600">
                <a:solidFill>
                  <a:schemeClr val="accent2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(sense regles prefixades)</a:t>
            </a:r>
            <a:endParaRPr b="1" sz="1600">
              <a:solidFill>
                <a:schemeClr val="accent2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5" name="Google Shape;1035;p143"/>
          <p:cNvSpPr/>
          <p:nvPr/>
        </p:nvSpPr>
        <p:spPr>
          <a:xfrm>
            <a:off x="393525" y="1200225"/>
            <a:ext cx="3687300" cy="1776600"/>
          </a:xfrm>
          <a:prstGeom prst="rect">
            <a:avLst/>
          </a:prstGeom>
          <a:solidFill>
            <a:srgbClr val="FFFFFF">
              <a:alpha val="731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36" name="Google Shape;1036;p143"/>
          <p:cNvPicPr preferRelativeResize="0"/>
          <p:nvPr/>
        </p:nvPicPr>
        <p:blipFill rotWithShape="1">
          <a:blip r:embed="rId6">
            <a:alphaModFix/>
          </a:blip>
          <a:srcRect b="0" l="0" r="0" t="51033"/>
          <a:stretch/>
        </p:blipFill>
        <p:spPr>
          <a:xfrm>
            <a:off x="4334275" y="2720950"/>
            <a:ext cx="2791274" cy="187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1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67325" y="2720950"/>
            <a:ext cx="2265207" cy="187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oogle Shape;1042;p144"/>
          <p:cNvGrpSpPr/>
          <p:nvPr/>
        </p:nvGrpSpPr>
        <p:grpSpPr>
          <a:xfrm rot="-5400000">
            <a:off x="79436" y="4542095"/>
            <a:ext cx="398985" cy="92929"/>
            <a:chOff x="1272150" y="2266800"/>
            <a:chExt cx="5076150" cy="1182300"/>
          </a:xfrm>
        </p:grpSpPr>
        <p:sp>
          <p:nvSpPr>
            <p:cNvPr id="1043" name="Google Shape;1043;p144"/>
            <p:cNvSpPr/>
            <p:nvPr/>
          </p:nvSpPr>
          <p:spPr>
            <a:xfrm>
              <a:off x="1272150" y="2267250"/>
              <a:ext cx="975325" cy="1181400"/>
            </a:xfrm>
            <a:custGeom>
              <a:rect b="b" l="l" r="r" t="t"/>
              <a:pathLst>
                <a:path extrusionOk="0" h="47256" w="39013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23"/>
                  </a:lnTo>
                  <a:lnTo>
                    <a:pt x="313" y="46447"/>
                  </a:lnTo>
                  <a:lnTo>
                    <a:pt x="790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30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26" y="45823"/>
                  </a:lnTo>
                  <a:lnTo>
                    <a:pt x="3562" y="45474"/>
                  </a:lnTo>
                  <a:lnTo>
                    <a:pt x="3562" y="3562"/>
                  </a:lnTo>
                  <a:lnTo>
                    <a:pt x="16285" y="3562"/>
                  </a:lnTo>
                  <a:lnTo>
                    <a:pt x="17276" y="3580"/>
                  </a:lnTo>
                  <a:lnTo>
                    <a:pt x="19204" y="3782"/>
                  </a:lnTo>
                  <a:lnTo>
                    <a:pt x="21076" y="4168"/>
                  </a:lnTo>
                  <a:lnTo>
                    <a:pt x="22875" y="4737"/>
                  </a:lnTo>
                  <a:lnTo>
                    <a:pt x="24583" y="5453"/>
                  </a:lnTo>
                  <a:lnTo>
                    <a:pt x="26217" y="6353"/>
                  </a:lnTo>
                  <a:lnTo>
                    <a:pt x="27740" y="7381"/>
                  </a:lnTo>
                  <a:lnTo>
                    <a:pt x="29154" y="8556"/>
                  </a:lnTo>
                  <a:lnTo>
                    <a:pt x="30457" y="9841"/>
                  </a:lnTo>
                  <a:lnTo>
                    <a:pt x="31632" y="11273"/>
                  </a:lnTo>
                  <a:lnTo>
                    <a:pt x="32660" y="12796"/>
                  </a:lnTo>
                  <a:lnTo>
                    <a:pt x="33542" y="14412"/>
                  </a:lnTo>
                  <a:lnTo>
                    <a:pt x="34276" y="16138"/>
                  </a:lnTo>
                  <a:lnTo>
                    <a:pt x="34827" y="17937"/>
                  </a:lnTo>
                  <a:lnTo>
                    <a:pt x="35212" y="19809"/>
                  </a:lnTo>
                  <a:lnTo>
                    <a:pt x="35414" y="21737"/>
                  </a:lnTo>
                  <a:lnTo>
                    <a:pt x="35433" y="22728"/>
                  </a:lnTo>
                  <a:lnTo>
                    <a:pt x="35433" y="24527"/>
                  </a:lnTo>
                  <a:lnTo>
                    <a:pt x="35414" y="25519"/>
                  </a:lnTo>
                  <a:lnTo>
                    <a:pt x="35212" y="27446"/>
                  </a:lnTo>
                  <a:lnTo>
                    <a:pt x="34827" y="29319"/>
                  </a:lnTo>
                  <a:lnTo>
                    <a:pt x="34276" y="31118"/>
                  </a:lnTo>
                  <a:lnTo>
                    <a:pt x="33542" y="32844"/>
                  </a:lnTo>
                  <a:lnTo>
                    <a:pt x="32660" y="34459"/>
                  </a:lnTo>
                  <a:lnTo>
                    <a:pt x="31632" y="35983"/>
                  </a:lnTo>
                  <a:lnTo>
                    <a:pt x="30457" y="37415"/>
                  </a:lnTo>
                  <a:lnTo>
                    <a:pt x="29154" y="38700"/>
                  </a:lnTo>
                  <a:lnTo>
                    <a:pt x="27740" y="39875"/>
                  </a:lnTo>
                  <a:lnTo>
                    <a:pt x="26217" y="40903"/>
                  </a:lnTo>
                  <a:lnTo>
                    <a:pt x="24583" y="41803"/>
                  </a:lnTo>
                  <a:lnTo>
                    <a:pt x="22875" y="42519"/>
                  </a:lnTo>
                  <a:lnTo>
                    <a:pt x="21076" y="43088"/>
                  </a:lnTo>
                  <a:lnTo>
                    <a:pt x="19204" y="43473"/>
                  </a:lnTo>
                  <a:lnTo>
                    <a:pt x="17276" y="43675"/>
                  </a:lnTo>
                  <a:lnTo>
                    <a:pt x="16285" y="43694"/>
                  </a:lnTo>
                  <a:lnTo>
                    <a:pt x="15936" y="43712"/>
                  </a:lnTo>
                  <a:lnTo>
                    <a:pt x="15312" y="44006"/>
                  </a:lnTo>
                  <a:lnTo>
                    <a:pt x="14834" y="44483"/>
                  </a:lnTo>
                  <a:lnTo>
                    <a:pt x="14577" y="45126"/>
                  </a:lnTo>
                  <a:lnTo>
                    <a:pt x="14559" y="45474"/>
                  </a:lnTo>
                  <a:lnTo>
                    <a:pt x="14577" y="45823"/>
                  </a:lnTo>
                  <a:lnTo>
                    <a:pt x="14834" y="46466"/>
                  </a:lnTo>
                  <a:lnTo>
                    <a:pt x="15312" y="46943"/>
                  </a:lnTo>
                  <a:lnTo>
                    <a:pt x="15936" y="47218"/>
                  </a:lnTo>
                  <a:lnTo>
                    <a:pt x="16285" y="47255"/>
                  </a:lnTo>
                  <a:lnTo>
                    <a:pt x="17460" y="47237"/>
                  </a:lnTo>
                  <a:lnTo>
                    <a:pt x="19754" y="46998"/>
                  </a:lnTo>
                  <a:lnTo>
                    <a:pt x="21957" y="46558"/>
                  </a:lnTo>
                  <a:lnTo>
                    <a:pt x="24087" y="45878"/>
                  </a:lnTo>
                  <a:lnTo>
                    <a:pt x="26125" y="45015"/>
                  </a:lnTo>
                  <a:lnTo>
                    <a:pt x="28071" y="43969"/>
                  </a:lnTo>
                  <a:lnTo>
                    <a:pt x="29870" y="42739"/>
                  </a:lnTo>
                  <a:lnTo>
                    <a:pt x="31559" y="41362"/>
                  </a:lnTo>
                  <a:lnTo>
                    <a:pt x="33101" y="39820"/>
                  </a:lnTo>
                  <a:lnTo>
                    <a:pt x="34478" y="38131"/>
                  </a:lnTo>
                  <a:lnTo>
                    <a:pt x="35708" y="36314"/>
                  </a:lnTo>
                  <a:lnTo>
                    <a:pt x="36754" y="34386"/>
                  </a:lnTo>
                  <a:lnTo>
                    <a:pt x="37617" y="32348"/>
                  </a:lnTo>
                  <a:lnTo>
                    <a:pt x="38297" y="30219"/>
                  </a:lnTo>
                  <a:lnTo>
                    <a:pt x="38737" y="27997"/>
                  </a:lnTo>
                  <a:lnTo>
                    <a:pt x="38976" y="25721"/>
                  </a:lnTo>
                  <a:lnTo>
                    <a:pt x="39013" y="24546"/>
                  </a:lnTo>
                  <a:lnTo>
                    <a:pt x="39013" y="22728"/>
                  </a:lnTo>
                  <a:lnTo>
                    <a:pt x="38976" y="21553"/>
                  </a:lnTo>
                  <a:lnTo>
                    <a:pt x="38755" y="19277"/>
                  </a:lnTo>
                  <a:lnTo>
                    <a:pt x="38297" y="17056"/>
                  </a:lnTo>
                  <a:lnTo>
                    <a:pt x="37636" y="14926"/>
                  </a:lnTo>
                  <a:lnTo>
                    <a:pt x="36773" y="12870"/>
                  </a:lnTo>
                  <a:lnTo>
                    <a:pt x="35726" y="10942"/>
                  </a:lnTo>
                  <a:lnTo>
                    <a:pt x="34496" y="9125"/>
                  </a:lnTo>
                  <a:lnTo>
                    <a:pt x="33101" y="7454"/>
                  </a:lnTo>
                  <a:lnTo>
                    <a:pt x="31559" y="5912"/>
                  </a:lnTo>
                  <a:lnTo>
                    <a:pt x="29888" y="4517"/>
                  </a:lnTo>
                  <a:lnTo>
                    <a:pt x="28071" y="3287"/>
                  </a:lnTo>
                  <a:lnTo>
                    <a:pt x="26143" y="2240"/>
                  </a:lnTo>
                  <a:lnTo>
                    <a:pt x="24105" y="1377"/>
                  </a:lnTo>
                  <a:lnTo>
                    <a:pt x="21957" y="717"/>
                  </a:lnTo>
                  <a:lnTo>
                    <a:pt x="19754" y="258"/>
                  </a:lnTo>
                  <a:lnTo>
                    <a:pt x="17460" y="19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144"/>
            <p:cNvSpPr/>
            <p:nvPr/>
          </p:nvSpPr>
          <p:spPr>
            <a:xfrm>
              <a:off x="2515025" y="2267250"/>
              <a:ext cx="802300" cy="1180925"/>
            </a:xfrm>
            <a:custGeom>
              <a:rect b="b" l="l" r="r" t="t"/>
              <a:pathLst>
                <a:path extrusionOk="0" h="47237" w="32092">
                  <a:moveTo>
                    <a:pt x="1800" y="1"/>
                  </a:moveTo>
                  <a:lnTo>
                    <a:pt x="1432" y="19"/>
                  </a:lnTo>
                  <a:lnTo>
                    <a:pt x="790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2" y="47182"/>
                  </a:lnTo>
                  <a:lnTo>
                    <a:pt x="1800" y="47200"/>
                  </a:lnTo>
                  <a:lnTo>
                    <a:pt x="2148" y="47182"/>
                  </a:lnTo>
                  <a:lnTo>
                    <a:pt x="2773" y="46925"/>
                  </a:lnTo>
                  <a:lnTo>
                    <a:pt x="3268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3562"/>
                  </a:lnTo>
                  <a:lnTo>
                    <a:pt x="18451" y="3562"/>
                  </a:lnTo>
                  <a:lnTo>
                    <a:pt x="18965" y="3580"/>
                  </a:lnTo>
                  <a:lnTo>
                    <a:pt x="19975" y="3691"/>
                  </a:lnTo>
                  <a:lnTo>
                    <a:pt x="20948" y="3874"/>
                  </a:lnTo>
                  <a:lnTo>
                    <a:pt x="21884" y="4168"/>
                  </a:lnTo>
                  <a:lnTo>
                    <a:pt x="22765" y="4553"/>
                  </a:lnTo>
                  <a:lnTo>
                    <a:pt x="23610" y="5012"/>
                  </a:lnTo>
                  <a:lnTo>
                    <a:pt x="24399" y="5545"/>
                  </a:lnTo>
                  <a:lnTo>
                    <a:pt x="25152" y="6151"/>
                  </a:lnTo>
                  <a:lnTo>
                    <a:pt x="25813" y="6830"/>
                  </a:lnTo>
                  <a:lnTo>
                    <a:pt x="26418" y="7564"/>
                  </a:lnTo>
                  <a:lnTo>
                    <a:pt x="26969" y="8354"/>
                  </a:lnTo>
                  <a:lnTo>
                    <a:pt x="27428" y="9198"/>
                  </a:lnTo>
                  <a:lnTo>
                    <a:pt x="27795" y="10098"/>
                  </a:lnTo>
                  <a:lnTo>
                    <a:pt x="28089" y="11016"/>
                  </a:lnTo>
                  <a:lnTo>
                    <a:pt x="28291" y="11989"/>
                  </a:lnTo>
                  <a:lnTo>
                    <a:pt x="28383" y="12998"/>
                  </a:lnTo>
                  <a:lnTo>
                    <a:pt x="28401" y="13512"/>
                  </a:lnTo>
                  <a:lnTo>
                    <a:pt x="28383" y="14026"/>
                  </a:lnTo>
                  <a:lnTo>
                    <a:pt x="28291" y="15018"/>
                  </a:lnTo>
                  <a:lnTo>
                    <a:pt x="28089" y="15991"/>
                  </a:lnTo>
                  <a:lnTo>
                    <a:pt x="27795" y="16927"/>
                  </a:lnTo>
                  <a:lnTo>
                    <a:pt x="27428" y="17827"/>
                  </a:lnTo>
                  <a:lnTo>
                    <a:pt x="26969" y="18671"/>
                  </a:lnTo>
                  <a:lnTo>
                    <a:pt x="26418" y="19461"/>
                  </a:lnTo>
                  <a:lnTo>
                    <a:pt x="25813" y="20195"/>
                  </a:lnTo>
                  <a:lnTo>
                    <a:pt x="25152" y="20874"/>
                  </a:lnTo>
                  <a:lnTo>
                    <a:pt x="24399" y="21480"/>
                  </a:lnTo>
                  <a:lnTo>
                    <a:pt x="23610" y="22012"/>
                  </a:lnTo>
                  <a:lnTo>
                    <a:pt x="22765" y="22471"/>
                  </a:lnTo>
                  <a:lnTo>
                    <a:pt x="21884" y="22838"/>
                  </a:lnTo>
                  <a:lnTo>
                    <a:pt x="20948" y="23132"/>
                  </a:lnTo>
                  <a:lnTo>
                    <a:pt x="19975" y="23334"/>
                  </a:lnTo>
                  <a:lnTo>
                    <a:pt x="18965" y="23444"/>
                  </a:lnTo>
                  <a:lnTo>
                    <a:pt x="13219" y="23444"/>
                  </a:lnTo>
                  <a:lnTo>
                    <a:pt x="12650" y="23481"/>
                  </a:lnTo>
                  <a:lnTo>
                    <a:pt x="11658" y="23793"/>
                  </a:lnTo>
                  <a:lnTo>
                    <a:pt x="10850" y="24362"/>
                  </a:lnTo>
                  <a:lnTo>
                    <a:pt x="10245" y="25152"/>
                  </a:lnTo>
                  <a:lnTo>
                    <a:pt x="9877" y="26051"/>
                  </a:lnTo>
                  <a:lnTo>
                    <a:pt x="9786" y="27024"/>
                  </a:lnTo>
                  <a:lnTo>
                    <a:pt x="9969" y="27997"/>
                  </a:lnTo>
                  <a:lnTo>
                    <a:pt x="10465" y="28915"/>
                  </a:lnTo>
                  <a:lnTo>
                    <a:pt x="10850" y="29319"/>
                  </a:lnTo>
                  <a:lnTo>
                    <a:pt x="29080" y="46759"/>
                  </a:lnTo>
                  <a:lnTo>
                    <a:pt x="29356" y="46998"/>
                  </a:lnTo>
                  <a:lnTo>
                    <a:pt x="30017" y="47237"/>
                  </a:lnTo>
                  <a:lnTo>
                    <a:pt x="30696" y="47218"/>
                  </a:lnTo>
                  <a:lnTo>
                    <a:pt x="31338" y="46943"/>
                  </a:lnTo>
                  <a:lnTo>
                    <a:pt x="31614" y="46704"/>
                  </a:lnTo>
                  <a:lnTo>
                    <a:pt x="31853" y="46429"/>
                  </a:lnTo>
                  <a:lnTo>
                    <a:pt x="32091" y="45768"/>
                  </a:lnTo>
                  <a:lnTo>
                    <a:pt x="32073" y="45089"/>
                  </a:lnTo>
                  <a:lnTo>
                    <a:pt x="31797" y="44446"/>
                  </a:lnTo>
                  <a:lnTo>
                    <a:pt x="31559" y="44171"/>
                  </a:lnTo>
                  <a:lnTo>
                    <a:pt x="13623" y="27024"/>
                  </a:lnTo>
                  <a:lnTo>
                    <a:pt x="18469" y="27024"/>
                  </a:lnTo>
                  <a:lnTo>
                    <a:pt x="19148" y="27006"/>
                  </a:lnTo>
                  <a:lnTo>
                    <a:pt x="20525" y="26877"/>
                  </a:lnTo>
                  <a:lnTo>
                    <a:pt x="21847" y="26602"/>
                  </a:lnTo>
                  <a:lnTo>
                    <a:pt x="23114" y="26198"/>
                  </a:lnTo>
                  <a:lnTo>
                    <a:pt x="24326" y="25702"/>
                  </a:lnTo>
                  <a:lnTo>
                    <a:pt x="25464" y="25078"/>
                  </a:lnTo>
                  <a:lnTo>
                    <a:pt x="26547" y="24344"/>
                  </a:lnTo>
                  <a:lnTo>
                    <a:pt x="27557" y="23518"/>
                  </a:lnTo>
                  <a:lnTo>
                    <a:pt x="28475" y="22600"/>
                  </a:lnTo>
                  <a:lnTo>
                    <a:pt x="29301" y="21590"/>
                  </a:lnTo>
                  <a:lnTo>
                    <a:pt x="30017" y="20525"/>
                  </a:lnTo>
                  <a:lnTo>
                    <a:pt x="30641" y="19369"/>
                  </a:lnTo>
                  <a:lnTo>
                    <a:pt x="31155" y="18157"/>
                  </a:lnTo>
                  <a:lnTo>
                    <a:pt x="31559" y="16890"/>
                  </a:lnTo>
                  <a:lnTo>
                    <a:pt x="31816" y="15569"/>
                  </a:lnTo>
                  <a:lnTo>
                    <a:pt x="31963" y="14210"/>
                  </a:lnTo>
                  <a:lnTo>
                    <a:pt x="31981" y="13512"/>
                  </a:lnTo>
                  <a:lnTo>
                    <a:pt x="31963" y="12815"/>
                  </a:lnTo>
                  <a:lnTo>
                    <a:pt x="31816" y="11456"/>
                  </a:lnTo>
                  <a:lnTo>
                    <a:pt x="31559" y="10134"/>
                  </a:lnTo>
                  <a:lnTo>
                    <a:pt x="31155" y="8868"/>
                  </a:lnTo>
                  <a:lnTo>
                    <a:pt x="30641" y="7638"/>
                  </a:lnTo>
                  <a:lnTo>
                    <a:pt x="30017" y="6499"/>
                  </a:lnTo>
                  <a:lnTo>
                    <a:pt x="29301" y="5416"/>
                  </a:lnTo>
                  <a:lnTo>
                    <a:pt x="28475" y="4425"/>
                  </a:lnTo>
                  <a:lnTo>
                    <a:pt x="27557" y="3507"/>
                  </a:lnTo>
                  <a:lnTo>
                    <a:pt x="26547" y="2681"/>
                  </a:lnTo>
                  <a:lnTo>
                    <a:pt x="25464" y="1947"/>
                  </a:lnTo>
                  <a:lnTo>
                    <a:pt x="24326" y="1322"/>
                  </a:lnTo>
                  <a:lnTo>
                    <a:pt x="23114" y="808"/>
                  </a:lnTo>
                  <a:lnTo>
                    <a:pt x="21847" y="423"/>
                  </a:lnTo>
                  <a:lnTo>
                    <a:pt x="20525" y="147"/>
                  </a:lnTo>
                  <a:lnTo>
                    <a:pt x="19148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144"/>
            <p:cNvSpPr/>
            <p:nvPr/>
          </p:nvSpPr>
          <p:spPr>
            <a:xfrm>
              <a:off x="3579350" y="2267250"/>
              <a:ext cx="89525" cy="1181850"/>
            </a:xfrm>
            <a:custGeom>
              <a:rect b="b" l="l" r="r" t="t"/>
              <a:pathLst>
                <a:path extrusionOk="0" h="47274" w="3581">
                  <a:moveTo>
                    <a:pt x="1782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5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19" y="45842"/>
                  </a:lnTo>
                  <a:lnTo>
                    <a:pt x="295" y="46484"/>
                  </a:lnTo>
                  <a:lnTo>
                    <a:pt x="772" y="46961"/>
                  </a:lnTo>
                  <a:lnTo>
                    <a:pt x="1414" y="47237"/>
                  </a:lnTo>
                  <a:lnTo>
                    <a:pt x="1782" y="47273"/>
                  </a:lnTo>
                  <a:lnTo>
                    <a:pt x="2149" y="47237"/>
                  </a:lnTo>
                  <a:lnTo>
                    <a:pt x="2791" y="46961"/>
                  </a:lnTo>
                  <a:lnTo>
                    <a:pt x="3287" y="46484"/>
                  </a:lnTo>
                  <a:lnTo>
                    <a:pt x="3562" y="45842"/>
                  </a:lnTo>
                  <a:lnTo>
                    <a:pt x="3581" y="45474"/>
                  </a:lnTo>
                  <a:lnTo>
                    <a:pt x="3581" y="1781"/>
                  </a:lnTo>
                  <a:lnTo>
                    <a:pt x="3562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2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44"/>
            <p:cNvSpPr/>
            <p:nvPr/>
          </p:nvSpPr>
          <p:spPr>
            <a:xfrm>
              <a:off x="5033350" y="2267250"/>
              <a:ext cx="89525" cy="1180025"/>
            </a:xfrm>
            <a:custGeom>
              <a:rect b="b" l="l" r="r" t="t"/>
              <a:pathLst>
                <a:path extrusionOk="0" h="47201" w="3581">
                  <a:moveTo>
                    <a:pt x="1781" y="1"/>
                  </a:moveTo>
                  <a:lnTo>
                    <a:pt x="1414" y="19"/>
                  </a:lnTo>
                  <a:lnTo>
                    <a:pt x="772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1" y="1781"/>
                  </a:lnTo>
                  <a:lnTo>
                    <a:pt x="1" y="45474"/>
                  </a:lnTo>
                  <a:lnTo>
                    <a:pt x="37" y="45823"/>
                  </a:lnTo>
                  <a:lnTo>
                    <a:pt x="313" y="46447"/>
                  </a:lnTo>
                  <a:lnTo>
                    <a:pt x="808" y="46925"/>
                  </a:lnTo>
                  <a:lnTo>
                    <a:pt x="1433" y="47182"/>
                  </a:lnTo>
                  <a:lnTo>
                    <a:pt x="1781" y="47200"/>
                  </a:lnTo>
                  <a:lnTo>
                    <a:pt x="2149" y="47182"/>
                  </a:lnTo>
                  <a:lnTo>
                    <a:pt x="2773" y="46925"/>
                  </a:lnTo>
                  <a:lnTo>
                    <a:pt x="3250" y="46447"/>
                  </a:lnTo>
                  <a:lnTo>
                    <a:pt x="3544" y="45823"/>
                  </a:lnTo>
                  <a:lnTo>
                    <a:pt x="3580" y="45474"/>
                  </a:lnTo>
                  <a:lnTo>
                    <a:pt x="3580" y="1781"/>
                  </a:lnTo>
                  <a:lnTo>
                    <a:pt x="3544" y="1414"/>
                  </a:lnTo>
                  <a:lnTo>
                    <a:pt x="3287" y="772"/>
                  </a:lnTo>
                  <a:lnTo>
                    <a:pt x="2791" y="294"/>
                  </a:lnTo>
                  <a:lnTo>
                    <a:pt x="2149" y="19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44"/>
            <p:cNvSpPr/>
            <p:nvPr/>
          </p:nvSpPr>
          <p:spPr>
            <a:xfrm>
              <a:off x="5384450" y="2266800"/>
              <a:ext cx="963850" cy="1181850"/>
            </a:xfrm>
            <a:custGeom>
              <a:rect b="b" l="l" r="r" t="t"/>
              <a:pathLst>
                <a:path extrusionOk="0" h="47274" w="38554">
                  <a:moveTo>
                    <a:pt x="18984" y="0"/>
                  </a:moveTo>
                  <a:lnTo>
                    <a:pt x="18433" y="92"/>
                  </a:lnTo>
                  <a:lnTo>
                    <a:pt x="17643" y="367"/>
                  </a:lnTo>
                  <a:lnTo>
                    <a:pt x="16744" y="992"/>
                  </a:lnTo>
                  <a:lnTo>
                    <a:pt x="16230" y="1616"/>
                  </a:lnTo>
                  <a:lnTo>
                    <a:pt x="15954" y="2111"/>
                  </a:lnTo>
                  <a:lnTo>
                    <a:pt x="15863" y="2387"/>
                  </a:lnTo>
                  <a:lnTo>
                    <a:pt x="111" y="44868"/>
                  </a:lnTo>
                  <a:lnTo>
                    <a:pt x="1" y="45217"/>
                  </a:lnTo>
                  <a:lnTo>
                    <a:pt x="38" y="45915"/>
                  </a:lnTo>
                  <a:lnTo>
                    <a:pt x="313" y="46539"/>
                  </a:lnTo>
                  <a:lnTo>
                    <a:pt x="827" y="47016"/>
                  </a:lnTo>
                  <a:lnTo>
                    <a:pt x="1157" y="47163"/>
                  </a:lnTo>
                  <a:lnTo>
                    <a:pt x="1506" y="47273"/>
                  </a:lnTo>
                  <a:lnTo>
                    <a:pt x="2204" y="47236"/>
                  </a:lnTo>
                  <a:lnTo>
                    <a:pt x="2828" y="46961"/>
                  </a:lnTo>
                  <a:lnTo>
                    <a:pt x="3305" y="46447"/>
                  </a:lnTo>
                  <a:lnTo>
                    <a:pt x="3452" y="46117"/>
                  </a:lnTo>
                  <a:lnTo>
                    <a:pt x="19277" y="3470"/>
                  </a:lnTo>
                  <a:lnTo>
                    <a:pt x="35102" y="46117"/>
                  </a:lnTo>
                  <a:lnTo>
                    <a:pt x="35249" y="46447"/>
                  </a:lnTo>
                  <a:lnTo>
                    <a:pt x="35726" y="46961"/>
                  </a:lnTo>
                  <a:lnTo>
                    <a:pt x="36351" y="47236"/>
                  </a:lnTo>
                  <a:lnTo>
                    <a:pt x="37048" y="47273"/>
                  </a:lnTo>
                  <a:lnTo>
                    <a:pt x="37397" y="47163"/>
                  </a:lnTo>
                  <a:lnTo>
                    <a:pt x="37728" y="47016"/>
                  </a:lnTo>
                  <a:lnTo>
                    <a:pt x="38242" y="46539"/>
                  </a:lnTo>
                  <a:lnTo>
                    <a:pt x="38535" y="45915"/>
                  </a:lnTo>
                  <a:lnTo>
                    <a:pt x="38554" y="45217"/>
                  </a:lnTo>
                  <a:lnTo>
                    <a:pt x="38462" y="44868"/>
                  </a:lnTo>
                  <a:lnTo>
                    <a:pt x="38444" y="44868"/>
                  </a:lnTo>
                  <a:lnTo>
                    <a:pt x="22692" y="2387"/>
                  </a:lnTo>
                  <a:lnTo>
                    <a:pt x="22582" y="2111"/>
                  </a:lnTo>
                  <a:lnTo>
                    <a:pt x="22325" y="1616"/>
                  </a:lnTo>
                  <a:lnTo>
                    <a:pt x="21792" y="973"/>
                  </a:lnTo>
                  <a:lnTo>
                    <a:pt x="20893" y="349"/>
                  </a:lnTo>
                  <a:lnTo>
                    <a:pt x="20103" y="92"/>
                  </a:lnTo>
                  <a:lnTo>
                    <a:pt x="19553" y="0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144"/>
            <p:cNvSpPr/>
            <p:nvPr/>
          </p:nvSpPr>
          <p:spPr>
            <a:xfrm>
              <a:off x="3933225" y="2267250"/>
              <a:ext cx="839000" cy="1181400"/>
            </a:xfrm>
            <a:custGeom>
              <a:rect b="b" l="l" r="r" t="t"/>
              <a:pathLst>
                <a:path extrusionOk="0" h="47256" w="33560">
                  <a:moveTo>
                    <a:pt x="1781" y="1"/>
                  </a:moveTo>
                  <a:lnTo>
                    <a:pt x="1414" y="19"/>
                  </a:lnTo>
                  <a:lnTo>
                    <a:pt x="771" y="294"/>
                  </a:lnTo>
                  <a:lnTo>
                    <a:pt x="294" y="772"/>
                  </a:lnTo>
                  <a:lnTo>
                    <a:pt x="19" y="1414"/>
                  </a:lnTo>
                  <a:lnTo>
                    <a:pt x="0" y="1781"/>
                  </a:lnTo>
                  <a:lnTo>
                    <a:pt x="37" y="2149"/>
                  </a:lnTo>
                  <a:lnTo>
                    <a:pt x="294" y="2773"/>
                  </a:lnTo>
                  <a:lnTo>
                    <a:pt x="790" y="3268"/>
                  </a:lnTo>
                  <a:lnTo>
                    <a:pt x="1432" y="3544"/>
                  </a:lnTo>
                  <a:lnTo>
                    <a:pt x="1781" y="3562"/>
                  </a:lnTo>
                  <a:lnTo>
                    <a:pt x="20819" y="3562"/>
                  </a:lnTo>
                  <a:lnTo>
                    <a:pt x="21590" y="3580"/>
                  </a:lnTo>
                  <a:lnTo>
                    <a:pt x="23077" y="3838"/>
                  </a:lnTo>
                  <a:lnTo>
                    <a:pt x="24490" y="4333"/>
                  </a:lnTo>
                  <a:lnTo>
                    <a:pt x="25794" y="5031"/>
                  </a:lnTo>
                  <a:lnTo>
                    <a:pt x="26951" y="5930"/>
                  </a:lnTo>
                  <a:lnTo>
                    <a:pt x="27960" y="6995"/>
                  </a:lnTo>
                  <a:lnTo>
                    <a:pt x="28805" y="8225"/>
                  </a:lnTo>
                  <a:lnTo>
                    <a:pt x="29429" y="9602"/>
                  </a:lnTo>
                  <a:lnTo>
                    <a:pt x="29649" y="10336"/>
                  </a:lnTo>
                  <a:lnTo>
                    <a:pt x="29814" y="11089"/>
                  </a:lnTo>
                  <a:lnTo>
                    <a:pt x="29961" y="12594"/>
                  </a:lnTo>
                  <a:lnTo>
                    <a:pt x="29851" y="14081"/>
                  </a:lnTo>
                  <a:lnTo>
                    <a:pt x="29521" y="15513"/>
                  </a:lnTo>
                  <a:lnTo>
                    <a:pt x="28952" y="16872"/>
                  </a:lnTo>
                  <a:lnTo>
                    <a:pt x="28181" y="18139"/>
                  </a:lnTo>
                  <a:lnTo>
                    <a:pt x="27208" y="19259"/>
                  </a:lnTo>
                  <a:lnTo>
                    <a:pt x="26033" y="20213"/>
                  </a:lnTo>
                  <a:lnTo>
                    <a:pt x="25390" y="20617"/>
                  </a:lnTo>
                  <a:lnTo>
                    <a:pt x="24968" y="20892"/>
                  </a:lnTo>
                  <a:lnTo>
                    <a:pt x="24307" y="21553"/>
                  </a:lnTo>
                  <a:lnTo>
                    <a:pt x="23866" y="22324"/>
                  </a:lnTo>
                  <a:lnTo>
                    <a:pt x="23646" y="23187"/>
                  </a:lnTo>
                  <a:lnTo>
                    <a:pt x="23646" y="24068"/>
                  </a:lnTo>
                  <a:lnTo>
                    <a:pt x="23866" y="24913"/>
                  </a:lnTo>
                  <a:lnTo>
                    <a:pt x="24307" y="25702"/>
                  </a:lnTo>
                  <a:lnTo>
                    <a:pt x="24968" y="26363"/>
                  </a:lnTo>
                  <a:lnTo>
                    <a:pt x="25390" y="26639"/>
                  </a:lnTo>
                  <a:lnTo>
                    <a:pt x="26033" y="27043"/>
                  </a:lnTo>
                  <a:lnTo>
                    <a:pt x="27208" y="27997"/>
                  </a:lnTo>
                  <a:lnTo>
                    <a:pt x="28181" y="29117"/>
                  </a:lnTo>
                  <a:lnTo>
                    <a:pt x="28952" y="30365"/>
                  </a:lnTo>
                  <a:lnTo>
                    <a:pt x="29521" y="31724"/>
                  </a:lnTo>
                  <a:lnTo>
                    <a:pt x="29870" y="33174"/>
                  </a:lnTo>
                  <a:lnTo>
                    <a:pt x="29961" y="34643"/>
                  </a:lnTo>
                  <a:lnTo>
                    <a:pt x="29833" y="36148"/>
                  </a:lnTo>
                  <a:lnTo>
                    <a:pt x="29649" y="36901"/>
                  </a:lnTo>
                  <a:lnTo>
                    <a:pt x="29429" y="37654"/>
                  </a:lnTo>
                  <a:lnTo>
                    <a:pt x="28805" y="39012"/>
                  </a:lnTo>
                  <a:lnTo>
                    <a:pt x="27960" y="40261"/>
                  </a:lnTo>
                  <a:lnTo>
                    <a:pt x="26951" y="41325"/>
                  </a:lnTo>
                  <a:lnTo>
                    <a:pt x="25794" y="42225"/>
                  </a:lnTo>
                  <a:lnTo>
                    <a:pt x="24490" y="42923"/>
                  </a:lnTo>
                  <a:lnTo>
                    <a:pt x="23077" y="43400"/>
                  </a:lnTo>
                  <a:lnTo>
                    <a:pt x="21590" y="43657"/>
                  </a:lnTo>
                  <a:lnTo>
                    <a:pt x="20819" y="43675"/>
                  </a:lnTo>
                  <a:lnTo>
                    <a:pt x="3580" y="43675"/>
                  </a:lnTo>
                  <a:lnTo>
                    <a:pt x="3580" y="16321"/>
                  </a:lnTo>
                  <a:lnTo>
                    <a:pt x="3562" y="16009"/>
                  </a:lnTo>
                  <a:lnTo>
                    <a:pt x="3378" y="15458"/>
                  </a:lnTo>
                  <a:lnTo>
                    <a:pt x="3029" y="14999"/>
                  </a:lnTo>
                  <a:lnTo>
                    <a:pt x="2534" y="14687"/>
                  </a:lnTo>
                  <a:lnTo>
                    <a:pt x="2240" y="14596"/>
                  </a:lnTo>
                  <a:lnTo>
                    <a:pt x="2020" y="14540"/>
                  </a:lnTo>
                  <a:lnTo>
                    <a:pt x="1781" y="14522"/>
                  </a:lnTo>
                  <a:lnTo>
                    <a:pt x="1432" y="14559"/>
                  </a:lnTo>
                  <a:lnTo>
                    <a:pt x="808" y="14853"/>
                  </a:lnTo>
                  <a:lnTo>
                    <a:pt x="331" y="15330"/>
                  </a:lnTo>
                  <a:lnTo>
                    <a:pt x="37" y="15954"/>
                  </a:lnTo>
                  <a:lnTo>
                    <a:pt x="0" y="16321"/>
                  </a:lnTo>
                  <a:lnTo>
                    <a:pt x="0" y="45474"/>
                  </a:lnTo>
                  <a:lnTo>
                    <a:pt x="19" y="45842"/>
                  </a:lnTo>
                  <a:lnTo>
                    <a:pt x="294" y="46484"/>
                  </a:lnTo>
                  <a:lnTo>
                    <a:pt x="790" y="46961"/>
                  </a:lnTo>
                  <a:lnTo>
                    <a:pt x="1432" y="47237"/>
                  </a:lnTo>
                  <a:lnTo>
                    <a:pt x="1781" y="47255"/>
                  </a:lnTo>
                  <a:lnTo>
                    <a:pt x="21370" y="47255"/>
                  </a:lnTo>
                  <a:lnTo>
                    <a:pt x="22416" y="47163"/>
                  </a:lnTo>
                  <a:lnTo>
                    <a:pt x="23958" y="46888"/>
                  </a:lnTo>
                  <a:lnTo>
                    <a:pt x="25922" y="46227"/>
                  </a:lnTo>
                  <a:lnTo>
                    <a:pt x="27722" y="45254"/>
                  </a:lnTo>
                  <a:lnTo>
                    <a:pt x="29337" y="44024"/>
                  </a:lnTo>
                  <a:lnTo>
                    <a:pt x="30732" y="42537"/>
                  </a:lnTo>
                  <a:lnTo>
                    <a:pt x="31907" y="40848"/>
                  </a:lnTo>
                  <a:lnTo>
                    <a:pt x="32587" y="39434"/>
                  </a:lnTo>
                  <a:lnTo>
                    <a:pt x="32935" y="38443"/>
                  </a:lnTo>
                  <a:lnTo>
                    <a:pt x="33101" y="37929"/>
                  </a:lnTo>
                  <a:lnTo>
                    <a:pt x="33229" y="37397"/>
                  </a:lnTo>
                  <a:lnTo>
                    <a:pt x="33431" y="36369"/>
                  </a:lnTo>
                  <a:lnTo>
                    <a:pt x="33560" y="34808"/>
                  </a:lnTo>
                  <a:lnTo>
                    <a:pt x="33431" y="32752"/>
                  </a:lnTo>
                  <a:lnTo>
                    <a:pt x="32990" y="30751"/>
                  </a:lnTo>
                  <a:lnTo>
                    <a:pt x="32219" y="28860"/>
                  </a:lnTo>
                  <a:lnTo>
                    <a:pt x="31173" y="27116"/>
                  </a:lnTo>
                  <a:lnTo>
                    <a:pt x="29833" y="25555"/>
                  </a:lnTo>
                  <a:lnTo>
                    <a:pt x="28658" y="24527"/>
                  </a:lnTo>
                  <a:lnTo>
                    <a:pt x="27795" y="23903"/>
                  </a:lnTo>
                  <a:lnTo>
                    <a:pt x="27336" y="23628"/>
                  </a:lnTo>
                  <a:lnTo>
                    <a:pt x="28052" y="23187"/>
                  </a:lnTo>
                  <a:lnTo>
                    <a:pt x="29337" y="22159"/>
                  </a:lnTo>
                  <a:lnTo>
                    <a:pt x="30494" y="20984"/>
                  </a:lnTo>
                  <a:lnTo>
                    <a:pt x="31467" y="19681"/>
                  </a:lnTo>
                  <a:lnTo>
                    <a:pt x="32256" y="18267"/>
                  </a:lnTo>
                  <a:lnTo>
                    <a:pt x="32880" y="16762"/>
                  </a:lnTo>
                  <a:lnTo>
                    <a:pt x="33303" y="15183"/>
                  </a:lnTo>
                  <a:lnTo>
                    <a:pt x="33523" y="13549"/>
                  </a:lnTo>
                  <a:lnTo>
                    <a:pt x="33541" y="12705"/>
                  </a:lnTo>
                  <a:lnTo>
                    <a:pt x="33523" y="12044"/>
                  </a:lnTo>
                  <a:lnTo>
                    <a:pt x="33394" y="10777"/>
                  </a:lnTo>
                  <a:lnTo>
                    <a:pt x="33137" y="9529"/>
                  </a:lnTo>
                  <a:lnTo>
                    <a:pt x="32770" y="8335"/>
                  </a:lnTo>
                  <a:lnTo>
                    <a:pt x="32293" y="7197"/>
                  </a:lnTo>
                  <a:lnTo>
                    <a:pt x="31705" y="6114"/>
                  </a:lnTo>
                  <a:lnTo>
                    <a:pt x="31026" y="5104"/>
                  </a:lnTo>
                  <a:lnTo>
                    <a:pt x="30237" y="4168"/>
                  </a:lnTo>
                  <a:lnTo>
                    <a:pt x="29374" y="3305"/>
                  </a:lnTo>
                  <a:lnTo>
                    <a:pt x="28438" y="2516"/>
                  </a:lnTo>
                  <a:lnTo>
                    <a:pt x="27428" y="1836"/>
                  </a:lnTo>
                  <a:lnTo>
                    <a:pt x="26345" y="1249"/>
                  </a:lnTo>
                  <a:lnTo>
                    <a:pt x="25206" y="772"/>
                  </a:lnTo>
                  <a:lnTo>
                    <a:pt x="24013" y="386"/>
                  </a:lnTo>
                  <a:lnTo>
                    <a:pt x="22765" y="129"/>
                  </a:lnTo>
                  <a:lnTo>
                    <a:pt x="21480" y="1"/>
                  </a:ln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144"/>
          <p:cNvGrpSpPr/>
          <p:nvPr/>
        </p:nvGrpSpPr>
        <p:grpSpPr>
          <a:xfrm>
            <a:off x="8722800" y="4326574"/>
            <a:ext cx="229800" cy="230760"/>
            <a:chOff x="8398625" y="4542100"/>
            <a:chExt cx="229800" cy="223800"/>
          </a:xfrm>
        </p:grpSpPr>
        <p:sp>
          <p:nvSpPr>
            <p:cNvPr id="1050" name="Google Shape;1050;p144">
              <a:hlinkClick r:id="rId3"/>
            </p:cNvPr>
            <p:cNvSpPr txBox="1"/>
            <p:nvPr/>
          </p:nvSpPr>
          <p:spPr>
            <a:xfrm>
              <a:off x="8398625" y="4542100"/>
              <a:ext cx="229800" cy="223800"/>
            </a:xfrm>
            <a:prstGeom prst="rect">
              <a:avLst/>
            </a:prstGeom>
            <a:solidFill>
              <a:srgbClr val="7EC1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51" name="Google Shape;1051;p1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85303" y="4599431"/>
              <a:ext cx="56442" cy="1007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52" name="Google Shape;1052;p144"/>
          <p:cNvSpPr txBox="1"/>
          <p:nvPr/>
        </p:nvSpPr>
        <p:spPr>
          <a:xfrm>
            <a:off x="1604550" y="198075"/>
            <a:ext cx="56844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ca" sz="2800" u="none" cap="none" strike="noStrike">
                <a:solidFill>
                  <a:srgbClr val="000058"/>
                </a:solidFill>
                <a:latin typeface="Roboto"/>
                <a:ea typeface="Roboto"/>
                <a:cs typeface="Roboto"/>
                <a:sym typeface="Roboto"/>
              </a:rPr>
              <a:t>Què és 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la intel·ligència </a:t>
            </a:r>
            <a:r>
              <a:rPr b="1" lang="ca" sz="2800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artificial</a:t>
            </a:r>
            <a:r>
              <a:rPr b="1" i="0" lang="ca" sz="2800" u="none" cap="none" strike="noStrike">
                <a:solidFill>
                  <a:srgbClr val="3684EB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b="1" i="0" sz="2800" u="none" cap="none" strike="noStrike">
              <a:solidFill>
                <a:srgbClr val="3684E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3" name="Google Shape;1053;p144"/>
          <p:cNvSpPr txBox="1"/>
          <p:nvPr/>
        </p:nvSpPr>
        <p:spPr>
          <a:xfrm>
            <a:off x="590800" y="1273500"/>
            <a:ext cx="34692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d'una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persona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percebre l'entorn</a:t>
            </a:r>
            <a:endParaRPr b="1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i assolir amb èxit els </a:t>
            </a:r>
            <a:r>
              <a:rPr b="1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seus objectius</a:t>
            </a: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000" u="none" cap="none" strike="noStrike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4" name="Google Shape;1054;p144">
            <a:hlinkClick r:id="rId5"/>
          </p:cNvPr>
          <p:cNvSpPr/>
          <p:nvPr/>
        </p:nvSpPr>
        <p:spPr>
          <a:xfrm>
            <a:off x="8041450" y="4557350"/>
            <a:ext cx="910800" cy="230700"/>
          </a:xfrm>
          <a:prstGeom prst="rect">
            <a:avLst/>
          </a:prstGeom>
          <a:solidFill>
            <a:srgbClr val="0000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ca" sz="900" u="none" cap="none" strike="noStrike">
                <a:solidFill>
                  <a:srgbClr val="7EC1FF"/>
                </a:solidFill>
                <a:latin typeface="Roboto"/>
                <a:ea typeface="Roboto"/>
                <a:cs typeface="Roboto"/>
                <a:sym typeface="Roboto"/>
              </a:rPr>
              <a:t>Introducció</a:t>
            </a:r>
            <a:endParaRPr b="1" i="0" sz="900" u="none" cap="none" strike="noStrike">
              <a:solidFill>
                <a:srgbClr val="7EC1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5" name="Google Shape;1055;p144"/>
          <p:cNvSpPr txBox="1"/>
          <p:nvPr/>
        </p:nvSpPr>
        <p:spPr>
          <a:xfrm>
            <a:off x="4583950" y="1273500"/>
            <a:ext cx="46467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ca" sz="2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La capacitat d'un</a:t>
            </a: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ordinador</a:t>
            </a:r>
            <a:endParaRPr b="1"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per </a:t>
            </a:r>
            <a:r>
              <a:rPr b="1"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processar dades i esbrinar patrons</a:t>
            </a:r>
            <a:endParaRPr b="1"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i assolir amb èxit (i rapidesa) una </a:t>
            </a:r>
            <a:r>
              <a:rPr b="1"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tasca molt específica</a:t>
            </a:r>
            <a:r>
              <a:rPr lang="ca" sz="2000">
                <a:solidFill>
                  <a:schemeClr val="lt1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66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6" name="Google Shape;1056;p144"/>
          <p:cNvSpPr/>
          <p:nvPr/>
        </p:nvSpPr>
        <p:spPr>
          <a:xfrm>
            <a:off x="393525" y="1200225"/>
            <a:ext cx="3687300" cy="1776600"/>
          </a:xfrm>
          <a:prstGeom prst="rect">
            <a:avLst/>
          </a:prstGeom>
          <a:solidFill>
            <a:srgbClr val="FFFFFF">
              <a:alpha val="731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7" name="Google Shape;1057;p1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99376" y="2823000"/>
            <a:ext cx="3139252" cy="1765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1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95238" y="2823000"/>
            <a:ext cx="2653575" cy="176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d of Sprint">
  <a:themeElements>
    <a:clrScheme name="Simple Dark">
      <a:dk1>
        <a:srgbClr val="FFFFFF"/>
      </a:dk1>
      <a:lt1>
        <a:srgbClr val="000066"/>
      </a:lt1>
      <a:dk2>
        <a:srgbClr val="3684EB"/>
      </a:dk2>
      <a:lt2>
        <a:srgbClr val="7EC1FF"/>
      </a:lt2>
      <a:accent1>
        <a:srgbClr val="FFCD1B"/>
      </a:accent1>
      <a:accent2>
        <a:srgbClr val="FF3333"/>
      </a:accent2>
      <a:accent3>
        <a:srgbClr val="6AA84F"/>
      </a:accent3>
      <a:accent4>
        <a:srgbClr val="DFE6EA"/>
      </a:accent4>
      <a:accent5>
        <a:srgbClr val="004CB7"/>
      </a:accent5>
      <a:accent6>
        <a:srgbClr val="585892"/>
      </a:accent6>
      <a:hlink>
        <a:srgbClr val="7EC1FF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d of Sprint">
  <a:themeElements>
    <a:clrScheme name="Simple Dark">
      <a:dk1>
        <a:srgbClr val="FFFFFF"/>
      </a:dk1>
      <a:lt1>
        <a:srgbClr val="000066"/>
      </a:lt1>
      <a:dk2>
        <a:srgbClr val="3684EB"/>
      </a:dk2>
      <a:lt2>
        <a:srgbClr val="7EC1FF"/>
      </a:lt2>
      <a:accent1>
        <a:srgbClr val="FFCD1B"/>
      </a:accent1>
      <a:accent2>
        <a:srgbClr val="FF3333"/>
      </a:accent2>
      <a:accent3>
        <a:srgbClr val="6AA84F"/>
      </a:accent3>
      <a:accent4>
        <a:srgbClr val="DFE6EA"/>
      </a:accent4>
      <a:accent5>
        <a:srgbClr val="004CB7"/>
      </a:accent5>
      <a:accent6>
        <a:srgbClr val="585892"/>
      </a:accent6>
      <a:hlink>
        <a:srgbClr val="7EC1FF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End of Sprint">
  <a:themeElements>
    <a:clrScheme name="Simple Dark">
      <a:dk1>
        <a:srgbClr val="FFFFFF"/>
      </a:dk1>
      <a:lt1>
        <a:srgbClr val="000066"/>
      </a:lt1>
      <a:dk2>
        <a:srgbClr val="3684EB"/>
      </a:dk2>
      <a:lt2>
        <a:srgbClr val="7EC1FF"/>
      </a:lt2>
      <a:accent1>
        <a:srgbClr val="FFCD1B"/>
      </a:accent1>
      <a:accent2>
        <a:srgbClr val="FF3333"/>
      </a:accent2>
      <a:accent3>
        <a:srgbClr val="6AA84F"/>
      </a:accent3>
      <a:accent4>
        <a:srgbClr val="DFE6EA"/>
      </a:accent4>
      <a:accent5>
        <a:srgbClr val="004CB7"/>
      </a:accent5>
      <a:accent6>
        <a:srgbClr val="585892"/>
      </a:accent6>
      <a:hlink>
        <a:srgbClr val="7EC1FF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Estil Dribia">
  <a:themeElements>
    <a:clrScheme name="Simple Dark">
      <a:dk1>
        <a:srgbClr val="FFFFFF"/>
      </a:dk1>
      <a:lt1>
        <a:srgbClr val="00004E"/>
      </a:lt1>
      <a:dk2>
        <a:srgbClr val="3685EB"/>
      </a:dk2>
      <a:lt2>
        <a:srgbClr val="73BAFF"/>
      </a:lt2>
      <a:accent1>
        <a:srgbClr val="FFCD1B"/>
      </a:accent1>
      <a:accent2>
        <a:srgbClr val="FF3333"/>
      </a:accent2>
      <a:accent3>
        <a:srgbClr val="6AA84F"/>
      </a:accent3>
      <a:accent4>
        <a:srgbClr val="DFE6EA"/>
      </a:accent4>
      <a:accent5>
        <a:srgbClr val="0043AF"/>
      </a:accent5>
      <a:accent6>
        <a:srgbClr val="585892"/>
      </a:accent6>
      <a:hlink>
        <a:srgbClr val="73BAFF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End of Sprint">
  <a:themeElements>
    <a:clrScheme name="Simple Dark">
      <a:dk1>
        <a:srgbClr val="FFFFFF"/>
      </a:dk1>
      <a:lt1>
        <a:srgbClr val="000066"/>
      </a:lt1>
      <a:dk2>
        <a:srgbClr val="3684EB"/>
      </a:dk2>
      <a:lt2>
        <a:srgbClr val="7EC1FF"/>
      </a:lt2>
      <a:accent1>
        <a:srgbClr val="FFCD1B"/>
      </a:accent1>
      <a:accent2>
        <a:srgbClr val="FF3333"/>
      </a:accent2>
      <a:accent3>
        <a:srgbClr val="6AA84F"/>
      </a:accent3>
      <a:accent4>
        <a:srgbClr val="DFE6EA"/>
      </a:accent4>
      <a:accent5>
        <a:srgbClr val="004CB7"/>
      </a:accent5>
      <a:accent6>
        <a:srgbClr val="585892"/>
      </a:accent6>
      <a:hlink>
        <a:srgbClr val="7EC1FF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AB1024AF2AB8045AF70720EB52FBB0F" ma:contentTypeVersion="14" ma:contentTypeDescription="Crear nuevo documento." ma:contentTypeScope="" ma:versionID="e697f99a34d210d84bbc77d58750149e">
  <xsd:schema xmlns:xsd="http://www.w3.org/2001/XMLSchema" xmlns:xs="http://www.w3.org/2001/XMLSchema" xmlns:p="http://schemas.microsoft.com/office/2006/metadata/properties" xmlns:ns2="44849e48-b154-462c-81ef-74543543a1b0" xmlns:ns3="e1e562e8-9616-4555-a3a1-9d495f6b635e" targetNamespace="http://schemas.microsoft.com/office/2006/metadata/properties" ma:root="true" ma:fieldsID="0f014cb28bff93d7547600361afff415" ns2:_="" ns3:_="">
    <xsd:import namespace="44849e48-b154-462c-81ef-74543543a1b0"/>
    <xsd:import namespace="e1e562e8-9616-4555-a3a1-9d495f6b635e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49e48-b154-462c-81ef-74543543a1b0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8" nillable="true" ma:displayName="Taxonomy Catch All Column" ma:hidden="true" ma:list="{55ae2471-7acb-4900-917e-05c89aca9425}" ma:internalName="TaxCatchAll" ma:showField="CatchAllData" ma:web="44849e48-b154-462c-81ef-74543543a1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e562e8-9616-4555-a3a1-9d495f6b63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efd434ee-054e-4f18-8ef4-6f1783b74d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e562e8-9616-4555-a3a1-9d495f6b635e">
      <Terms xmlns="http://schemas.microsoft.com/office/infopath/2007/PartnerControls"/>
    </lcf76f155ced4ddcb4097134ff3c332f>
    <TaxCatchAll xmlns="44849e48-b154-462c-81ef-74543543a1b0" xsi:nil="true"/>
  </documentManagement>
</p:properties>
</file>

<file path=customXml/itemProps1.xml><?xml version="1.0" encoding="utf-8"?>
<ds:datastoreItem xmlns:ds="http://schemas.openxmlformats.org/officeDocument/2006/customXml" ds:itemID="{57D99B85-D36F-4F36-ACB6-71C002E91069}"/>
</file>

<file path=customXml/itemProps2.xml><?xml version="1.0" encoding="utf-8"?>
<ds:datastoreItem xmlns:ds="http://schemas.openxmlformats.org/officeDocument/2006/customXml" ds:itemID="{19FEB62E-C129-42AA-AC7B-803D93761846}"/>
</file>

<file path=customXml/itemProps3.xml><?xml version="1.0" encoding="utf-8"?>
<ds:datastoreItem xmlns:ds="http://schemas.openxmlformats.org/officeDocument/2006/customXml" ds:itemID="{80F40F0B-C8EB-4D0C-BB6E-D519DB492B4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0x0101000AB1024AF2AB8045AF70720EB52FBB0F</vt:lpwstr>
  </property>
</Properties>
</file>