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4" r:id="rId4"/>
    <p:sldMasterId id="2147483656" r:id="rId5"/>
    <p:sldMasterId id="2147483660" r:id="rId6"/>
    <p:sldMasterId id="2147483698" r:id="rId7"/>
    <p:sldMasterId id="2147483662" r:id="rId8"/>
    <p:sldMasterId id="2147483664" r:id="rId9"/>
    <p:sldMasterId id="2147483692" r:id="rId10"/>
    <p:sldMasterId id="2147483672" r:id="rId11"/>
    <p:sldMasterId id="2147483666" r:id="rId12"/>
    <p:sldMasterId id="2147483694" r:id="rId13"/>
    <p:sldMasterId id="2147483670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52" r:id="rId24"/>
  </p:sldMasterIdLst>
  <p:sldIdLst>
    <p:sldId id="256" r:id="rId25"/>
    <p:sldId id="279" r:id="rId26"/>
    <p:sldId id="330" r:id="rId27"/>
    <p:sldId id="333" r:id="rId28"/>
    <p:sldId id="334" r:id="rId29"/>
    <p:sldId id="340" r:id="rId30"/>
    <p:sldId id="341" r:id="rId31"/>
    <p:sldId id="343" r:id="rId32"/>
    <p:sldId id="342" r:id="rId33"/>
    <p:sldId id="274" r:id="rId34"/>
  </p:sldIdLst>
  <p:sldSz cx="12192000" cy="6858000"/>
  <p:notesSz cx="6799263" cy="9929813"/>
  <p:embeddedFontLst>
    <p:embeddedFont>
      <p:font typeface="Arial Nova Cond Light" panose="020B0306020202020204" pitchFamily="34" charset="0"/>
      <p:regular r:id="rId35"/>
      <p:italic r:id="rId36"/>
    </p:embeddedFont>
    <p:embeddedFont>
      <p:font typeface="Titillium Web" panose="00000500000000000000" pitchFamily="2" charset="0"/>
      <p:regular r:id="rId37"/>
      <p:bold r:id="rId38"/>
      <p:italic r:id="rId39"/>
      <p:boldItalic r:id="rId40"/>
    </p:embeddedFont>
    <p:embeddedFont>
      <p:font typeface="Titillium Web Black" panose="00000A00000000000000" pitchFamily="2" charset="0"/>
      <p:bold r:id="rId41"/>
    </p:embeddedFont>
    <p:embeddedFont>
      <p:font typeface="Titillium Web SemiBold" panose="00000700000000000000" pitchFamily="2" charset="0"/>
      <p:bold r:id="rId42"/>
      <p:boldItalic r:id="rId4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A6"/>
    <a:srgbClr val="04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98A05-2D5D-490A-AA59-4EE72D13CDD0}" v="139" dt="2026-02-24T14:13:05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32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2.xml"/><Relationship Id="rId39" Type="http://schemas.openxmlformats.org/officeDocument/2006/relationships/font" Target="fonts/font5.fntdata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0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4.xml"/><Relationship Id="rId36" Type="http://schemas.openxmlformats.org/officeDocument/2006/relationships/font" Target="fonts/font2.fntdata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8DAC0B80-A063-4F85-7E40-92F92F49B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9" y="417745"/>
            <a:ext cx="1683640" cy="633995"/>
          </a:xfrm>
          <a:prstGeom prst="rect">
            <a:avLst/>
          </a:prstGeom>
        </p:spPr>
      </p:pic>
      <p:pic>
        <p:nvPicPr>
          <p:cNvPr id="11" name="Imagen 10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8B1A35DB-566D-1A24-9F5B-18B4E88292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65" y="260648"/>
            <a:ext cx="2167287" cy="948188"/>
          </a:xfrm>
          <a:prstGeom prst="rect">
            <a:avLst/>
          </a:prstGeom>
        </p:spPr>
      </p:pic>
      <p:pic>
        <p:nvPicPr>
          <p:cNvPr id="13" name="Imagen 1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FC728B15-EB89-A4B2-4B3F-7A27D8C68B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82" y="292938"/>
            <a:ext cx="3526590" cy="8836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323E1A-43F3-D711-3327-7C6D4B99081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696" y="5563151"/>
            <a:ext cx="7507239" cy="993915"/>
          </a:xfrm>
          <a:prstGeom prst="rect">
            <a:avLst/>
          </a:prstGeom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B6D61BC6-71B4-B9CC-6EAF-A255C1F26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10" y="3839420"/>
            <a:ext cx="3312368" cy="14512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24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701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535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37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9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45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452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617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12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5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D4A00F-5E9E-95B0-EC2B-CBA0F497F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731" y="6319393"/>
            <a:ext cx="8610629" cy="3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45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10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5DB8D73B-3A6C-EE76-DDDC-A9B54695D2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9" y="417745"/>
            <a:ext cx="1683640" cy="633995"/>
          </a:xfrm>
          <a:prstGeom prst="rect">
            <a:avLst/>
          </a:prstGeom>
        </p:spPr>
      </p:pic>
      <p:pic>
        <p:nvPicPr>
          <p:cNvPr id="3" name="Imagen 2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74150927-2BFC-0BFA-46AE-BB3B0C3751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865" y="260648"/>
            <a:ext cx="2167287" cy="948188"/>
          </a:xfrm>
          <a:prstGeom prst="rect">
            <a:avLst/>
          </a:prstGeom>
        </p:spPr>
      </p:pic>
      <p:pic>
        <p:nvPicPr>
          <p:cNvPr id="4" name="Imagen 3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6BC8DA47-4C3B-C5AC-735B-4E413185A3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82" y="292938"/>
            <a:ext cx="3526590" cy="883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15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91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63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6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16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58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15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1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1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1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1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1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1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1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1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886F2441-FD2E-5317-FFF7-9ADE55E9C1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0" y="239623"/>
            <a:ext cx="1738712" cy="436421"/>
          </a:xfrm>
          <a:prstGeom prst="rect">
            <a:avLst/>
          </a:prstGeom>
        </p:spPr>
      </p:pic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69631911-85B4-2303-95CE-D6F2A80622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88640"/>
            <a:ext cx="1036118" cy="466253"/>
          </a:xfrm>
          <a:prstGeom prst="rect">
            <a:avLst/>
          </a:prstGeom>
        </p:spPr>
      </p:pic>
      <p:pic>
        <p:nvPicPr>
          <p:cNvPr id="5" name="Imagen 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8AC442C0-D3DA-6BA6-40B7-24C432088B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7" y="309602"/>
            <a:ext cx="861559" cy="3222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2C4306B-B9E4-ECD0-3BD5-7F21815562A9}"/>
              </a:ext>
            </a:extLst>
          </p:cNvPr>
          <p:cNvSpPr/>
          <p:nvPr userDrawn="1"/>
        </p:nvSpPr>
        <p:spPr>
          <a:xfrm>
            <a:off x="0" y="6107354"/>
            <a:ext cx="12144672" cy="75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49C596-A7C6-B103-44EC-F7DE6F294B4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16" y="6283204"/>
            <a:ext cx="11578967" cy="4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5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333A1C07-F6B4-13F5-1E4B-0AAD8FC45940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A71AB64-DE73-7398-1315-E4FED98F60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06718E5E-9BD5-17DF-517E-30DF6003A143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4" name="Imagen 3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F9B3AEA2-7452-2F2E-0866-F1B59ED2A3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5" name="Imagen 4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3CD8119D-8293-BBA7-D429-3B5438B11E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D7321D36-3616-9B95-D5EE-D8B4697311E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459284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DF66D634-89C7-054B-7F2E-DC29EEC27CE2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25B4B8D-C4CD-E3E7-CD43-B7D10E990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C4DD1B4-F7A8-43AE-0A6E-34B510D28BC7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7" name="Imagen 6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CC44ED36-8896-CC21-E69E-685702BDF33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8" name="Imagen 7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277AFD8B-3BDE-7228-4BA6-0D1C1DA7F3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D3A0997-BB5C-3908-F52B-F3FDD9D6A42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459284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7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F23D02E8-63E1-91F1-500A-81BF522E5407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30837AC-7A03-A971-550C-337BF52D0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BFF5CB49-0980-C119-70B2-D8CB34144477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7" name="Imagen 6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044C0515-CEC9-471D-516D-E35DA396637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8" name="Imagen 7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2F5DC11A-9FB6-9797-2229-82D15E9504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94A328F0-E4A2-EE7A-1988-CF9700BCBF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459284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1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FCB2A9-48BB-1BB0-07EB-C46ADEB650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334" y="127646"/>
            <a:ext cx="2023333" cy="5069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3F60EF-595D-1B91-F594-B532E781CD9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139" y="204670"/>
            <a:ext cx="1047639" cy="3918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ACA48A-9122-E9A4-F169-32AA4F9D64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34275" y="105590"/>
            <a:ext cx="1348587" cy="5900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49A47A-874A-A16B-C46A-9A22EF012B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459284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9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18953058-9F3B-1761-1625-5C6168FC7AA9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00BC8BC-D618-33CB-F693-5A8DBD3D5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CA74BDA-B930-EFE0-71B2-EFFE39BE426A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7" name="Imagen 6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EBD09B31-8FBA-253D-7037-0D6F17346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8" name="Imagen 7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062E05B9-F089-B15F-E827-7E94596CB8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0F839FF-1711-84A8-4750-FFEEBBCBB5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459284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5D4CA75-A982-6EDE-AF9B-944211115ECB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531CE68C-B9D8-8B16-0C69-D1116A0E63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55E405F-4AB2-1EBA-8CD6-16FEA2EED14F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6" name="Imagen 5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025441AB-E6F4-47DE-D67D-B1E983760E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7" name="Imagen 6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1DBE32C5-197B-DDB1-0987-841A71EECA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0162FF62-5209-8010-D6A4-7F5F8D00295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603300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B574A0B2-C3F8-5FB5-141E-0BC2EE5D10EE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408A80A-8020-83AB-DB68-0B51B2D051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0615587-990D-A479-8C12-8214DB6BEA16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6" name="Imagen 5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F67DE824-C65C-B068-2F02-A53F562216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7" name="Imagen 6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DA0EC739-F684-B358-EDEF-28CF77364E6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85F1E586-78B1-0AC8-5246-8C8F63A5F0C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603300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615B2890-4A72-0501-FD90-2B0C24DEDC87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947AECA3-7D99-0326-6961-37371F54D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5B663DB-F86F-F9FC-4E4F-8B21C5CC5C31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6" name="Imagen 5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724DF526-584D-543C-6BE3-6887EFE6EA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7" name="Imagen 6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C62A3FCB-27EF-F91C-5385-A1AD805161C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F24272B9-E04A-2DE3-6698-A27B27AD3AD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603300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9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E629B13B-30FA-BB3B-4BDF-C44EF644512A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D6E169D-8AAA-F958-07E8-1E71DFD39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D1BB58D-B469-E6FA-1268-BF416DE1F960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6" name="Imagen 5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D5CE5824-0955-ABD1-BA35-BF48F68470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7" name="Imagen 6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DBFC1F1A-8A27-FBFD-1010-00F0C4B392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F1DBB9F-211F-A184-ED2B-9173E6C482B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603300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6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AA95D58-052C-8A14-1398-D3A4FDCA4BB0}"/>
              </a:ext>
            </a:extLst>
          </p:cNvPr>
          <p:cNvSpPr/>
          <p:nvPr userDrawn="1"/>
        </p:nvSpPr>
        <p:spPr>
          <a:xfrm>
            <a:off x="5951984" y="476672"/>
            <a:ext cx="56886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DEC0699-7EF0-5067-7873-784C5AEFAC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116" y="712281"/>
            <a:ext cx="2217026" cy="556479"/>
          </a:xfrm>
          <a:prstGeom prst="rect">
            <a:avLst/>
          </a:prstGeom>
        </p:spPr>
      </p:pic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1C00F504-A824-032E-54AD-C9BFBA978D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653092"/>
            <a:ext cx="1321151" cy="594518"/>
          </a:xfrm>
          <a:prstGeom prst="rect">
            <a:avLst/>
          </a:prstGeom>
        </p:spPr>
      </p:pic>
      <p:pic>
        <p:nvPicPr>
          <p:cNvPr id="9" name="Imagen 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B53829D4-8A6C-DD69-BFC5-F972795C50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50" y="813670"/>
            <a:ext cx="1098571" cy="4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DCD6CA7-7FE6-6C75-F7C1-A7D2A21799F7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ECBC2B8-E279-0B43-2F07-08E9A3698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BF5D2D78-D4CB-3BE3-EE6E-FCEE120367D1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6" name="Imagen 5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39F503CD-B8A1-7171-3700-F4E2910421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7" name="Imagen 6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B893080E-CDB5-ED0A-5F76-E8ABA75524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0C3A4145-F05A-A84E-7BCB-0AB4EAA13F2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603300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7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 userDrawn="1"/>
        </p:nvSpPr>
        <p:spPr>
          <a:xfrm>
            <a:off x="-1947" y="2924943"/>
            <a:ext cx="12192000" cy="1152128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27F5AE-8F9D-9C50-7BF7-0913683E74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B6EEFBE-3D72-E6B1-4BA3-80942133262D}"/>
              </a:ext>
            </a:extLst>
          </p:cNvPr>
          <p:cNvSpPr/>
          <p:nvPr userDrawn="1"/>
        </p:nvSpPr>
        <p:spPr>
          <a:xfrm>
            <a:off x="8688288" y="5013176"/>
            <a:ext cx="302433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2CD8AA9-8DC1-EEF9-EE2E-388CA36B554B}"/>
              </a:ext>
            </a:extLst>
          </p:cNvPr>
          <p:cNvSpPr/>
          <p:nvPr userDrawn="1"/>
        </p:nvSpPr>
        <p:spPr>
          <a:xfrm>
            <a:off x="3359696" y="4941168"/>
            <a:ext cx="770485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43A92C-F4CA-9C35-7BBF-32A8CB67EA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3592" y="5248775"/>
            <a:ext cx="9038498" cy="11966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CC94F7AA-E947-5C97-2F2D-534775543B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0945"/>
          <a:stretch>
            <a:fillRect/>
          </a:stretch>
        </p:blipFill>
        <p:spPr>
          <a:xfrm>
            <a:off x="0" y="174582"/>
            <a:ext cx="12192000" cy="57026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6094" r="2514" b="10751"/>
          <a:stretch>
            <a:fillRect/>
          </a:stretch>
        </p:blipFill>
        <p:spPr>
          <a:xfrm>
            <a:off x="407367" y="174582"/>
            <a:ext cx="11478115" cy="570269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A50156B-A8E4-EA60-60DC-310130762F46}"/>
              </a:ext>
            </a:extLst>
          </p:cNvPr>
          <p:cNvSpPr/>
          <p:nvPr userDrawn="1"/>
        </p:nvSpPr>
        <p:spPr>
          <a:xfrm>
            <a:off x="0" y="6107354"/>
            <a:ext cx="12144672" cy="75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365997F-759A-BDF4-BFE7-0056730C0057}"/>
              </a:ext>
            </a:extLst>
          </p:cNvPr>
          <p:cNvSpPr/>
          <p:nvPr userDrawn="1"/>
        </p:nvSpPr>
        <p:spPr>
          <a:xfrm>
            <a:off x="5563938" y="284954"/>
            <a:ext cx="5688632" cy="911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C5A9AE8-041D-0041-8C7C-DF53168747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70" y="520564"/>
            <a:ext cx="2217026" cy="556479"/>
          </a:xfrm>
          <a:prstGeom prst="rect">
            <a:avLst/>
          </a:prstGeom>
        </p:spPr>
      </p:pic>
      <p:pic>
        <p:nvPicPr>
          <p:cNvPr id="24" name="Imagen 23" descr="Logotipo&#10;&#10;El contenido generado por IA puede ser incorrecto.">
            <a:extLst>
              <a:ext uri="{FF2B5EF4-FFF2-40B4-BE49-F238E27FC236}">
                <a16:creationId xmlns:a16="http://schemas.microsoft.com/office/drawing/2014/main" id="{13928DF8-6BF3-8512-A957-9D7B6A415B8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02" y="461375"/>
            <a:ext cx="1321151" cy="594518"/>
          </a:xfrm>
          <a:prstGeom prst="rect">
            <a:avLst/>
          </a:prstGeom>
        </p:spPr>
      </p:pic>
      <p:pic>
        <p:nvPicPr>
          <p:cNvPr id="25" name="Imagen 2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7A6ADDC8-DEE0-6803-3E83-3A03EA25E67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04" y="621953"/>
            <a:ext cx="1098571" cy="41089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49CDCE-E797-859B-D5F1-37AC51DB25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16" y="6200168"/>
            <a:ext cx="11578967" cy="4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1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b="10945"/>
          <a:stretch>
            <a:fillRect/>
          </a:stretch>
        </p:blipFill>
        <p:spPr>
          <a:xfrm>
            <a:off x="0" y="174582"/>
            <a:ext cx="12192000" cy="570269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CDB7068-5450-F1A0-5F3A-80F38586C72F}"/>
              </a:ext>
            </a:extLst>
          </p:cNvPr>
          <p:cNvSpPr/>
          <p:nvPr userDrawn="1"/>
        </p:nvSpPr>
        <p:spPr>
          <a:xfrm>
            <a:off x="5563938" y="284955"/>
            <a:ext cx="1656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3EE27F-4E76-30C5-8D0A-3318BE7B4FDD}"/>
              </a:ext>
            </a:extLst>
          </p:cNvPr>
          <p:cNvSpPr/>
          <p:nvPr userDrawn="1"/>
        </p:nvSpPr>
        <p:spPr>
          <a:xfrm>
            <a:off x="5563938" y="284955"/>
            <a:ext cx="56886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9EF4106E-6118-7989-6C38-2E50ABAFF7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70" y="520564"/>
            <a:ext cx="2217026" cy="556479"/>
          </a:xfrm>
          <a:prstGeom prst="rect">
            <a:avLst/>
          </a:prstGeom>
        </p:spPr>
      </p:pic>
      <p:pic>
        <p:nvPicPr>
          <p:cNvPr id="11" name="Imagen 10" descr="Logotipo&#10;&#10;El contenido generado por IA puede ser incorrecto.">
            <a:extLst>
              <a:ext uri="{FF2B5EF4-FFF2-40B4-BE49-F238E27FC236}">
                <a16:creationId xmlns:a16="http://schemas.microsoft.com/office/drawing/2014/main" id="{455A88F8-D757-D9BB-F78B-F45AB215C69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02" y="461375"/>
            <a:ext cx="1321151" cy="594518"/>
          </a:xfrm>
          <a:prstGeom prst="rect">
            <a:avLst/>
          </a:prstGeom>
        </p:spPr>
      </p:pic>
      <p:pic>
        <p:nvPicPr>
          <p:cNvPr id="12" name="Imagen 11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C84576A2-7ACA-5E55-EFF4-5FD2594BA23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04" y="621953"/>
            <a:ext cx="1098571" cy="410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2238F81-3832-C0B6-1E19-F5705424E8E7}"/>
              </a:ext>
            </a:extLst>
          </p:cNvPr>
          <p:cNvSpPr/>
          <p:nvPr userDrawn="1"/>
        </p:nvSpPr>
        <p:spPr>
          <a:xfrm>
            <a:off x="0" y="6107354"/>
            <a:ext cx="12144672" cy="75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53049C-0E12-D128-EF15-6637A168AC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16" y="6200168"/>
            <a:ext cx="11578967" cy="4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6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A63C2A1-0631-BF80-47DA-39141982D261}"/>
              </a:ext>
            </a:extLst>
          </p:cNvPr>
          <p:cNvSpPr/>
          <p:nvPr userDrawn="1"/>
        </p:nvSpPr>
        <p:spPr>
          <a:xfrm>
            <a:off x="5519936" y="404664"/>
            <a:ext cx="16561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4596108E-E391-B8E3-BECD-EEDEA28DC2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70" y="520564"/>
            <a:ext cx="2217026" cy="556479"/>
          </a:xfrm>
          <a:prstGeom prst="rect">
            <a:avLst/>
          </a:prstGeom>
        </p:spPr>
      </p:pic>
      <p:pic>
        <p:nvPicPr>
          <p:cNvPr id="13" name="Imagen 12" descr="Logotipo&#10;&#10;El contenido generado por IA puede ser incorrecto.">
            <a:extLst>
              <a:ext uri="{FF2B5EF4-FFF2-40B4-BE49-F238E27FC236}">
                <a16:creationId xmlns:a16="http://schemas.microsoft.com/office/drawing/2014/main" id="{7821D165-1F5E-EBEE-45FA-5880F77CBE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02" y="461375"/>
            <a:ext cx="1321151" cy="594518"/>
          </a:xfrm>
          <a:prstGeom prst="rect">
            <a:avLst/>
          </a:prstGeom>
        </p:spPr>
      </p:pic>
      <p:pic>
        <p:nvPicPr>
          <p:cNvPr id="14" name="Imagen 13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E21E9761-55E6-61E4-4E40-03ADCFE928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404" y="621953"/>
            <a:ext cx="1098571" cy="41089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80DF283-2AB1-130B-08FB-02360754194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16" y="6200168"/>
            <a:ext cx="11578967" cy="457065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18" t="6840" r="5518" b="10751"/>
          <a:stretch>
            <a:fillRect/>
          </a:stretch>
        </p:blipFill>
        <p:spPr>
          <a:xfrm>
            <a:off x="-672752" y="225654"/>
            <a:ext cx="12192000" cy="565161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37D7A90-320E-C914-E0BC-0BAEEA43C302}"/>
              </a:ext>
            </a:extLst>
          </p:cNvPr>
          <p:cNvSpPr/>
          <p:nvPr userDrawn="1"/>
        </p:nvSpPr>
        <p:spPr>
          <a:xfrm>
            <a:off x="5663952" y="379902"/>
            <a:ext cx="575241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28FF6BD4-9A99-BD94-E77B-CD15F80941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70" y="672964"/>
            <a:ext cx="2217026" cy="556479"/>
          </a:xfrm>
          <a:prstGeom prst="rect">
            <a:avLst/>
          </a:prstGeom>
        </p:spPr>
      </p:pic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EB16AD7F-D657-7534-5F0F-F5F3EF9FB8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802" y="613775"/>
            <a:ext cx="1321151" cy="594518"/>
          </a:xfrm>
          <a:prstGeom prst="rect">
            <a:avLst/>
          </a:prstGeom>
        </p:spPr>
      </p:pic>
      <p:pic>
        <p:nvPicPr>
          <p:cNvPr id="6" name="Imagen 5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EA4D9EA3-F18E-050F-02B3-381138022A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04" y="774353"/>
            <a:ext cx="1098571" cy="4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8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DC59604-8D88-DDE9-C443-35D9A430BEDD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F36886F-6307-1A1F-152F-CF86A2C13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8637557F-49E0-F7C3-87B8-9C30842E3F46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6" name="Imagen 5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C396C29F-E065-DF0A-F4C4-B5C71A504CD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7" name="Imagen 6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ED9FD35F-E70E-2530-2140-F3D418E70A0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E6610B4F-8CF0-83FB-F3BC-48BA0322A4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459284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0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801C1875-937C-2C88-A9FD-879BA61D1E98}"/>
              </a:ext>
            </a:extLst>
          </p:cNvPr>
          <p:cNvGrpSpPr/>
          <p:nvPr userDrawn="1"/>
        </p:nvGrpSpPr>
        <p:grpSpPr>
          <a:xfrm>
            <a:off x="309139" y="105590"/>
            <a:ext cx="11573723" cy="590007"/>
            <a:chOff x="309139" y="105590"/>
            <a:chExt cx="11573723" cy="590007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24E0BD0-3206-C021-1ADD-5CD3248D6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84334" y="127622"/>
              <a:ext cx="2023333" cy="506957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FB53615-C33B-2407-A6B5-E9D198CC0018}"/>
                </a:ext>
              </a:extLst>
            </p:cNvPr>
            <p:cNvGrpSpPr/>
            <p:nvPr userDrawn="1"/>
          </p:nvGrpSpPr>
          <p:grpSpPr>
            <a:xfrm>
              <a:off x="309139" y="105590"/>
              <a:ext cx="11573723" cy="590007"/>
              <a:chOff x="263352" y="105590"/>
              <a:chExt cx="11573723" cy="590007"/>
            </a:xfrm>
          </p:grpSpPr>
          <p:pic>
            <p:nvPicPr>
              <p:cNvPr id="6" name="Imagen 5" descr="Un dibujo con letras&#10;&#10;El contenido generado por IA puede ser incorrecto.">
                <a:extLst>
                  <a:ext uri="{FF2B5EF4-FFF2-40B4-BE49-F238E27FC236}">
                    <a16:creationId xmlns:a16="http://schemas.microsoft.com/office/drawing/2014/main" id="{6E24910E-21C4-350D-7DFB-65A2F33B47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352" y="203343"/>
                <a:ext cx="1047639" cy="394501"/>
              </a:xfrm>
              <a:prstGeom prst="rect">
                <a:avLst/>
              </a:prstGeom>
            </p:spPr>
          </p:pic>
          <p:pic>
            <p:nvPicPr>
              <p:cNvPr id="7" name="Imagen 6" descr="Dibujo con letras blancas&#10;&#10;El contenido generado por IA puede ser incorrecto.">
                <a:extLst>
                  <a:ext uri="{FF2B5EF4-FFF2-40B4-BE49-F238E27FC236}">
                    <a16:creationId xmlns:a16="http://schemas.microsoft.com/office/drawing/2014/main" id="{D129C319-C940-5372-F4CC-45AE57FA904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88488" y="105590"/>
                <a:ext cx="1348587" cy="590007"/>
              </a:xfrm>
              <a:prstGeom prst="rect">
                <a:avLst/>
              </a:prstGeom>
            </p:spPr>
          </p:pic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312AD70-4DCB-6E28-8A16-25C6C41F48B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847" y="5459284"/>
            <a:ext cx="10444305" cy="4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3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6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93CAC10E-CDA7-22E1-B144-795B81B97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0" y="239623"/>
            <a:ext cx="1738712" cy="436421"/>
          </a:xfrm>
          <a:prstGeom prst="rect">
            <a:avLst/>
          </a:prstGeom>
        </p:spPr>
      </p:pic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7C8ED223-B4EA-4010-8DCC-024A6CCF42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88640"/>
            <a:ext cx="1036118" cy="466253"/>
          </a:xfrm>
          <a:prstGeom prst="rect">
            <a:avLst/>
          </a:prstGeom>
        </p:spPr>
      </p:pic>
      <p:pic>
        <p:nvPicPr>
          <p:cNvPr id="5" name="Imagen 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242D800C-A1A1-5605-7EBF-5FB089F5B58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7" y="309602"/>
            <a:ext cx="861559" cy="32224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EF5E69A-B6BF-C063-C35D-AC9495DA621B}"/>
              </a:ext>
            </a:extLst>
          </p:cNvPr>
          <p:cNvSpPr/>
          <p:nvPr userDrawn="1"/>
        </p:nvSpPr>
        <p:spPr>
          <a:xfrm>
            <a:off x="0" y="6107354"/>
            <a:ext cx="12144672" cy="75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B5414C-BA8E-CC2A-9571-A9CCADD606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16" y="6283204"/>
            <a:ext cx="11578967" cy="4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1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720AF6-84D0-906F-662E-6C4E0778A7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886F2441-FD2E-5317-FFF7-9ADE55E9C1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940" y="239623"/>
            <a:ext cx="1738712" cy="436421"/>
          </a:xfrm>
          <a:prstGeom prst="rect">
            <a:avLst/>
          </a:prstGeom>
        </p:spPr>
      </p:pic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69631911-85B4-2303-95CE-D6F2A806228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188640"/>
            <a:ext cx="1036118" cy="466253"/>
          </a:xfrm>
          <a:prstGeom prst="rect">
            <a:avLst/>
          </a:prstGeom>
        </p:spPr>
      </p:pic>
      <p:pic>
        <p:nvPicPr>
          <p:cNvPr id="5" name="Imagen 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8AC442C0-D3DA-6BA6-40B7-24C432088B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7" y="309602"/>
            <a:ext cx="861559" cy="3222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FDD1EC3-C8EE-4E17-9C17-B2591DB4B7A6}"/>
              </a:ext>
            </a:extLst>
          </p:cNvPr>
          <p:cNvSpPr/>
          <p:nvPr userDrawn="1"/>
        </p:nvSpPr>
        <p:spPr>
          <a:xfrm>
            <a:off x="0" y="6107354"/>
            <a:ext cx="12144672" cy="75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5763DC-656B-3AAD-2B6B-F293BA25903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516" y="6283204"/>
            <a:ext cx="11578967" cy="45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5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352A7E88-B077-7BED-3F46-9048B2CE243C}"/>
              </a:ext>
            </a:extLst>
          </p:cNvPr>
          <p:cNvSpPr txBox="1"/>
          <p:nvPr/>
        </p:nvSpPr>
        <p:spPr>
          <a:xfrm>
            <a:off x="623392" y="3698389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2"/>
                </a:solidFill>
                <a:latin typeface="Titillium Web" pitchFamily="2" charset="0"/>
              </a:rPr>
              <a:t>Los Sherlock Holmes del </a:t>
            </a:r>
            <a:r>
              <a:rPr lang="es-ES" sz="2000" i="1" dirty="0" err="1">
                <a:solidFill>
                  <a:schemeClr val="tx2"/>
                </a:solidFill>
                <a:latin typeface="Titillium Web" pitchFamily="2" charset="0"/>
              </a:rPr>
              <a:t>Compliance</a:t>
            </a:r>
            <a:endParaRPr lang="es-ES" sz="2000" i="1" dirty="0">
              <a:solidFill>
                <a:schemeClr val="tx2"/>
              </a:solidFill>
              <a:latin typeface="Titillium Web" pitchFamily="2" charset="0"/>
            </a:endParaRPr>
          </a:p>
        </p:txBody>
      </p:sp>
      <p:sp>
        <p:nvSpPr>
          <p:cNvPr id="3" name="16 CuadroTexto">
            <a:extLst>
              <a:ext uri="{FF2B5EF4-FFF2-40B4-BE49-F238E27FC236}">
                <a16:creationId xmlns:a16="http://schemas.microsoft.com/office/drawing/2014/main" id="{0F22348B-B3D2-4861-045B-04A5ABBC41B4}"/>
              </a:ext>
            </a:extLst>
          </p:cNvPr>
          <p:cNvSpPr txBox="1"/>
          <p:nvPr/>
        </p:nvSpPr>
        <p:spPr>
          <a:xfrm>
            <a:off x="623392" y="4059456"/>
            <a:ext cx="81369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300" dirty="0">
                <a:solidFill>
                  <a:schemeClr val="tx2"/>
                </a:solidFill>
                <a:latin typeface="Titillium Web SemiBold" panose="00000700000000000000" pitchFamily="2" charset="0"/>
              </a:rPr>
              <a:t>Mejores prácticas en investigaciones internas</a:t>
            </a:r>
          </a:p>
        </p:txBody>
      </p:sp>
      <p:sp>
        <p:nvSpPr>
          <p:cNvPr id="4" name="17 CuadroTexto">
            <a:extLst>
              <a:ext uri="{FF2B5EF4-FFF2-40B4-BE49-F238E27FC236}">
                <a16:creationId xmlns:a16="http://schemas.microsoft.com/office/drawing/2014/main" id="{28E6B058-0B21-8F65-370B-0B8EAE8FE2F1}"/>
              </a:ext>
            </a:extLst>
          </p:cNvPr>
          <p:cNvSpPr txBox="1"/>
          <p:nvPr/>
        </p:nvSpPr>
        <p:spPr>
          <a:xfrm>
            <a:off x="7968208" y="4041939"/>
            <a:ext cx="36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500" dirty="0">
                <a:solidFill>
                  <a:srgbClr val="04223A"/>
                </a:solidFill>
                <a:latin typeface="Titillium Web SemiBold" panose="00000700000000000000" pitchFamily="2" charset="0"/>
              </a:rPr>
              <a:t>Miquel Fortuny Cendra</a:t>
            </a:r>
          </a:p>
        </p:txBody>
      </p:sp>
      <p:sp>
        <p:nvSpPr>
          <p:cNvPr id="5" name="17 CuadroTexto">
            <a:extLst>
              <a:ext uri="{FF2B5EF4-FFF2-40B4-BE49-F238E27FC236}">
                <a16:creationId xmlns:a16="http://schemas.microsoft.com/office/drawing/2014/main" id="{621FDE92-7B0B-F893-A869-6597DD5E3503}"/>
              </a:ext>
            </a:extLst>
          </p:cNvPr>
          <p:cNvSpPr txBox="1"/>
          <p:nvPr/>
        </p:nvSpPr>
        <p:spPr>
          <a:xfrm>
            <a:off x="7968208" y="4391526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50" dirty="0">
                <a:solidFill>
                  <a:srgbClr val="04223A"/>
                </a:solidFill>
                <a:latin typeface="Titillium Web" panose="00000500000000000000" pitchFamily="2" charset="0"/>
              </a:rPr>
              <a:t>mfortuny@fortunylegal.com</a:t>
            </a:r>
          </a:p>
        </p:txBody>
      </p:sp>
      <p:sp>
        <p:nvSpPr>
          <p:cNvPr id="6" name="17 CuadroTexto">
            <a:extLst>
              <a:ext uri="{FF2B5EF4-FFF2-40B4-BE49-F238E27FC236}">
                <a16:creationId xmlns:a16="http://schemas.microsoft.com/office/drawing/2014/main" id="{CD417790-64C1-A200-B59D-2A0B3BFF476B}"/>
              </a:ext>
            </a:extLst>
          </p:cNvPr>
          <p:cNvSpPr txBox="1"/>
          <p:nvPr/>
        </p:nvSpPr>
        <p:spPr>
          <a:xfrm>
            <a:off x="7981326" y="4696259"/>
            <a:ext cx="3600400" cy="32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80" dirty="0">
                <a:latin typeface="Titillium Web" panose="00000500000000000000" pitchFamily="2" charset="0"/>
              </a:rPr>
              <a:t>26 de febrero del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213D990-4D0C-257D-A24C-936DA77F838D}"/>
              </a:ext>
            </a:extLst>
          </p:cNvPr>
          <p:cNvSpPr txBox="1"/>
          <p:nvPr/>
        </p:nvSpPr>
        <p:spPr>
          <a:xfrm>
            <a:off x="1307468" y="4005064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Titillium Web Black" panose="00000A00000000000000" pitchFamily="2" charset="0"/>
              </a:rPr>
              <a:t>¡MUCHAS GRACIAS POR LA PARTICIPACIÓN!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3D0BBB7D-4098-52B8-3987-5DFEB3EE05C5}"/>
              </a:ext>
            </a:extLst>
          </p:cNvPr>
          <p:cNvSpPr txBox="1"/>
          <p:nvPr/>
        </p:nvSpPr>
        <p:spPr>
          <a:xfrm>
            <a:off x="1343472" y="119675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3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Índice</a:t>
            </a: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8859206-E19A-C1B9-6B76-02E0F36DF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4869160"/>
            <a:ext cx="373045" cy="374145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4F67FD0E-5BC8-E2F2-481C-13F4C2B10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2420888"/>
            <a:ext cx="373045" cy="374145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E19A22CF-C0F1-24C9-4FB7-F70DD2A2D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032956"/>
            <a:ext cx="373045" cy="374145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A0C3F844-7E63-4710-5DDA-A4C219B404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3645024"/>
            <a:ext cx="373045" cy="374145"/>
          </a:xfrm>
          <a:prstGeom prst="rect">
            <a:avLst/>
          </a:prstGeom>
        </p:spPr>
      </p:pic>
      <p:pic>
        <p:nvPicPr>
          <p:cNvPr id="12" name="Imagen 11" descr="Imagen que contiene dibujo, señal, pelota&#10;&#10;Descripción generada automáticamente">
            <a:extLst>
              <a:ext uri="{FF2B5EF4-FFF2-40B4-BE49-F238E27FC236}">
                <a16:creationId xmlns:a16="http://schemas.microsoft.com/office/drawing/2014/main" id="{453F02F1-B45F-CAB5-9D44-270C2AEC71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4257092"/>
            <a:ext cx="373045" cy="374145"/>
          </a:xfrm>
          <a:prstGeom prst="rect">
            <a:avLst/>
          </a:prstGeom>
        </p:spPr>
      </p:pic>
      <p:sp>
        <p:nvSpPr>
          <p:cNvPr id="3" name="16 CuadroTexto">
            <a:extLst>
              <a:ext uri="{FF2B5EF4-FFF2-40B4-BE49-F238E27FC236}">
                <a16:creationId xmlns:a16="http://schemas.microsoft.com/office/drawing/2014/main" id="{EAF7C78C-108D-2426-4D50-A38745A5C0DE}"/>
              </a:ext>
            </a:extLst>
          </p:cNvPr>
          <p:cNvSpPr txBox="1"/>
          <p:nvPr/>
        </p:nvSpPr>
        <p:spPr>
          <a:xfrm>
            <a:off x="1127448" y="2443374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Principios estructurales</a:t>
            </a:r>
          </a:p>
        </p:txBody>
      </p:sp>
      <p:sp>
        <p:nvSpPr>
          <p:cNvPr id="5" name="16 CuadroTexto">
            <a:extLst>
              <a:ext uri="{FF2B5EF4-FFF2-40B4-BE49-F238E27FC236}">
                <a16:creationId xmlns:a16="http://schemas.microsoft.com/office/drawing/2014/main" id="{54D5DB6B-B9BC-C15A-DEE3-588682646A12}"/>
              </a:ext>
            </a:extLst>
          </p:cNvPr>
          <p:cNvSpPr txBox="1"/>
          <p:nvPr/>
        </p:nvSpPr>
        <p:spPr>
          <a:xfrm>
            <a:off x="1132788" y="3053445"/>
            <a:ext cx="3235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Planificación de la investigación</a:t>
            </a:r>
          </a:p>
        </p:txBody>
      </p:sp>
      <p:sp>
        <p:nvSpPr>
          <p:cNvPr id="7" name="16 CuadroTexto">
            <a:extLst>
              <a:ext uri="{FF2B5EF4-FFF2-40B4-BE49-F238E27FC236}">
                <a16:creationId xmlns:a16="http://schemas.microsoft.com/office/drawing/2014/main" id="{524E7BDF-6F55-C328-A164-7749D6820651}"/>
              </a:ext>
            </a:extLst>
          </p:cNvPr>
          <p:cNvSpPr txBox="1"/>
          <p:nvPr/>
        </p:nvSpPr>
        <p:spPr>
          <a:xfrm>
            <a:off x="1127448" y="366751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Ejecución de la investigación</a:t>
            </a:r>
          </a:p>
        </p:txBody>
      </p:sp>
      <p:sp>
        <p:nvSpPr>
          <p:cNvPr id="9" name="16 CuadroTexto">
            <a:extLst>
              <a:ext uri="{FF2B5EF4-FFF2-40B4-BE49-F238E27FC236}">
                <a16:creationId xmlns:a16="http://schemas.microsoft.com/office/drawing/2014/main" id="{E8A53C46-4955-C6C5-5092-855AC4B8F895}"/>
              </a:ext>
            </a:extLst>
          </p:cNvPr>
          <p:cNvSpPr txBox="1"/>
          <p:nvPr/>
        </p:nvSpPr>
        <p:spPr>
          <a:xfrm>
            <a:off x="1107636" y="4269126"/>
            <a:ext cx="2972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Informe de conclusiones</a:t>
            </a:r>
          </a:p>
        </p:txBody>
      </p:sp>
      <p:sp>
        <p:nvSpPr>
          <p:cNvPr id="11" name="16 CuadroTexto">
            <a:extLst>
              <a:ext uri="{FF2B5EF4-FFF2-40B4-BE49-F238E27FC236}">
                <a16:creationId xmlns:a16="http://schemas.microsoft.com/office/drawing/2014/main" id="{4B558B53-F250-09F1-A1B0-28CA478A587B}"/>
              </a:ext>
            </a:extLst>
          </p:cNvPr>
          <p:cNvSpPr txBox="1"/>
          <p:nvPr/>
        </p:nvSpPr>
        <p:spPr>
          <a:xfrm>
            <a:off x="1091531" y="4886955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solidFill>
                  <a:schemeClr val="bg1"/>
                </a:solidFill>
                <a:latin typeface="Titillium Web SemiBold" panose="00000700000000000000" pitchFamily="2" charset="0"/>
              </a:rPr>
              <a:t>Bonus </a:t>
            </a:r>
            <a:r>
              <a:rPr lang="es-ES" sz="1600" i="1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track</a:t>
            </a:r>
            <a:endParaRPr lang="es-ES" sz="1600" i="1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6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E5BB8-2D1A-FD23-36E6-E136C65D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41189287-B6A7-9E1A-A01E-C7A2A1966FB4}"/>
              </a:ext>
            </a:extLst>
          </p:cNvPr>
          <p:cNvSpPr txBox="1"/>
          <p:nvPr/>
        </p:nvSpPr>
        <p:spPr>
          <a:xfrm>
            <a:off x="2734222" y="1013680"/>
            <a:ext cx="733002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300" dirty="0">
                <a:latin typeface="Titillium Web SemiBold" panose="00000700000000000000" pitchFamily="2" charset="0"/>
              </a:rPr>
              <a:t>Principios estructurales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CAEBDF-1B99-E57C-0D0F-FBDE3C273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8" y="1935847"/>
            <a:ext cx="1180723" cy="80438"/>
          </a:xfrm>
          <a:prstGeom prst="rect">
            <a:avLst/>
          </a:prstGeom>
        </p:spPr>
      </p:pic>
      <p:grpSp>
        <p:nvGrpSpPr>
          <p:cNvPr id="9" name="Grupo 38">
            <a:extLst>
              <a:ext uri="{FF2B5EF4-FFF2-40B4-BE49-F238E27FC236}">
                <a16:creationId xmlns:a16="http://schemas.microsoft.com/office/drawing/2014/main" id="{BE279DEE-FFE3-C446-A5E2-BC5DF777CDEA}"/>
              </a:ext>
            </a:extLst>
          </p:cNvPr>
          <p:cNvGrpSpPr/>
          <p:nvPr/>
        </p:nvGrpSpPr>
        <p:grpSpPr>
          <a:xfrm>
            <a:off x="1334340" y="2846964"/>
            <a:ext cx="2808312" cy="1152128"/>
            <a:chOff x="3662451" y="3646744"/>
            <a:chExt cx="6181344" cy="2618878"/>
          </a:xfrm>
        </p:grpSpPr>
        <p:sp>
          <p:nvSpPr>
            <p:cNvPr id="10" name="Rectángulo 15">
              <a:extLst>
                <a:ext uri="{FF2B5EF4-FFF2-40B4-BE49-F238E27FC236}">
                  <a16:creationId xmlns:a16="http://schemas.microsoft.com/office/drawing/2014/main" id="{9FA78B86-4372-0DA2-AAF6-AD8786545603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1" name="Rectángulo 17">
              <a:extLst>
                <a:ext uri="{FF2B5EF4-FFF2-40B4-BE49-F238E27FC236}">
                  <a16:creationId xmlns:a16="http://schemas.microsoft.com/office/drawing/2014/main" id="{14A2A7B6-0C60-03BA-1C02-CFEBCB03F003}"/>
                </a:ext>
              </a:extLst>
            </p:cNvPr>
            <p:cNvSpPr/>
            <p:nvPr/>
          </p:nvSpPr>
          <p:spPr>
            <a:xfrm>
              <a:off x="4152953" y="3646744"/>
              <a:ext cx="5181526" cy="1290062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CONFIANZA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12" name="CuadroTexto 18">
              <a:extLst>
                <a:ext uri="{FF2B5EF4-FFF2-40B4-BE49-F238E27FC236}">
                  <a16:creationId xmlns:a16="http://schemas.microsoft.com/office/drawing/2014/main" id="{4C7E4BA4-913C-9C26-C805-A43EA6BC9421}"/>
                </a:ext>
              </a:extLst>
            </p:cNvPr>
            <p:cNvSpPr txBox="1"/>
            <p:nvPr/>
          </p:nvSpPr>
          <p:spPr>
            <a:xfrm>
              <a:off x="3964788" y="5236913"/>
              <a:ext cx="5727191" cy="851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UNE-ISO 37002: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Confianza en el sistema como resultado esperado y como principio del sistema.</a:t>
              </a:r>
            </a:p>
          </p:txBody>
        </p:sp>
      </p:grpSp>
      <p:grpSp>
        <p:nvGrpSpPr>
          <p:cNvPr id="33" name="Grupo 38">
            <a:extLst>
              <a:ext uri="{FF2B5EF4-FFF2-40B4-BE49-F238E27FC236}">
                <a16:creationId xmlns:a16="http://schemas.microsoft.com/office/drawing/2014/main" id="{971B01B8-D3F0-2A4B-A448-1CF6B0D53116}"/>
              </a:ext>
            </a:extLst>
          </p:cNvPr>
          <p:cNvGrpSpPr/>
          <p:nvPr/>
        </p:nvGrpSpPr>
        <p:grpSpPr>
          <a:xfrm>
            <a:off x="4691843" y="2852936"/>
            <a:ext cx="2808312" cy="1152128"/>
            <a:chOff x="3662451" y="3646744"/>
            <a:chExt cx="6181344" cy="2618878"/>
          </a:xfrm>
        </p:grpSpPr>
        <p:sp>
          <p:nvSpPr>
            <p:cNvPr id="34" name="Rectángulo 15">
              <a:extLst>
                <a:ext uri="{FF2B5EF4-FFF2-40B4-BE49-F238E27FC236}">
                  <a16:creationId xmlns:a16="http://schemas.microsoft.com/office/drawing/2014/main" id="{B7A5EB42-3148-4037-C9D1-A9FE64F96AC9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35" name="Rectángulo 17">
              <a:extLst>
                <a:ext uri="{FF2B5EF4-FFF2-40B4-BE49-F238E27FC236}">
                  <a16:creationId xmlns:a16="http://schemas.microsoft.com/office/drawing/2014/main" id="{B15546DD-283A-169B-F07A-5E08F054B885}"/>
                </a:ext>
              </a:extLst>
            </p:cNvPr>
            <p:cNvSpPr/>
            <p:nvPr/>
          </p:nvSpPr>
          <p:spPr>
            <a:xfrm>
              <a:off x="4152953" y="3646744"/>
              <a:ext cx="5181526" cy="1290062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PROTECCIÓN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36" name="CuadroTexto 18">
              <a:extLst>
                <a:ext uri="{FF2B5EF4-FFF2-40B4-BE49-F238E27FC236}">
                  <a16:creationId xmlns:a16="http://schemas.microsoft.com/office/drawing/2014/main" id="{6890E6BF-7BDE-B93C-50E7-77D22B5BE859}"/>
                </a:ext>
              </a:extLst>
            </p:cNvPr>
            <p:cNvSpPr txBox="1"/>
            <p:nvPr/>
          </p:nvSpPr>
          <p:spPr>
            <a:xfrm>
              <a:off x="3964788" y="5236913"/>
              <a:ext cx="5727191" cy="851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Arts. 35 y 36 Ley 2/2023: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condiciones de protección del informante y prohibición de represalias. </a:t>
              </a:r>
            </a:p>
          </p:txBody>
        </p:sp>
      </p:grpSp>
      <p:grpSp>
        <p:nvGrpSpPr>
          <p:cNvPr id="37" name="Grupo 38">
            <a:extLst>
              <a:ext uri="{FF2B5EF4-FFF2-40B4-BE49-F238E27FC236}">
                <a16:creationId xmlns:a16="http://schemas.microsoft.com/office/drawing/2014/main" id="{36BCD134-0204-96DC-3849-56CCBAC3C635}"/>
              </a:ext>
            </a:extLst>
          </p:cNvPr>
          <p:cNvGrpSpPr/>
          <p:nvPr/>
        </p:nvGrpSpPr>
        <p:grpSpPr>
          <a:xfrm>
            <a:off x="8040798" y="2846964"/>
            <a:ext cx="2808312" cy="1152128"/>
            <a:chOff x="3662451" y="3646744"/>
            <a:chExt cx="6181344" cy="2618878"/>
          </a:xfrm>
        </p:grpSpPr>
        <p:sp>
          <p:nvSpPr>
            <p:cNvPr id="38" name="Rectángulo 15">
              <a:extLst>
                <a:ext uri="{FF2B5EF4-FFF2-40B4-BE49-F238E27FC236}">
                  <a16:creationId xmlns:a16="http://schemas.microsoft.com/office/drawing/2014/main" id="{08215046-3E7C-3BA4-2D02-642312AF7887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39" name="Rectángulo 17">
              <a:extLst>
                <a:ext uri="{FF2B5EF4-FFF2-40B4-BE49-F238E27FC236}">
                  <a16:creationId xmlns:a16="http://schemas.microsoft.com/office/drawing/2014/main" id="{8B4AA59A-4D8D-EFC2-37F0-BD9307272CA2}"/>
                </a:ext>
              </a:extLst>
            </p:cNvPr>
            <p:cNvSpPr/>
            <p:nvPr/>
          </p:nvSpPr>
          <p:spPr>
            <a:xfrm>
              <a:off x="4152953" y="3646744"/>
              <a:ext cx="5181526" cy="1290062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IMPARCIALIDAD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40" name="CuadroTexto 18">
              <a:extLst>
                <a:ext uri="{FF2B5EF4-FFF2-40B4-BE49-F238E27FC236}">
                  <a16:creationId xmlns:a16="http://schemas.microsoft.com/office/drawing/2014/main" id="{4F36A0A8-68EA-8E65-B353-772FA5EA74C1}"/>
                </a:ext>
              </a:extLst>
            </p:cNvPr>
            <p:cNvSpPr txBox="1"/>
            <p:nvPr/>
          </p:nvSpPr>
          <p:spPr>
            <a:xfrm>
              <a:off x="3880119" y="5096991"/>
              <a:ext cx="5727191" cy="11310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UNE-ISO 37002: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Imparcialidad como principio del sistema y exigencia de la investigación y de la gestión de la denuncia.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47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710ED-4BAC-1D7B-A5E0-B17869B07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EDEA1EB-4920-3F48-4526-F17A8BBF64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8" y="1935847"/>
            <a:ext cx="1180723" cy="80438"/>
          </a:xfrm>
          <a:prstGeom prst="rect">
            <a:avLst/>
          </a:prstGeom>
        </p:spPr>
      </p:pic>
      <p:grpSp>
        <p:nvGrpSpPr>
          <p:cNvPr id="9" name="Grupo 38">
            <a:extLst>
              <a:ext uri="{FF2B5EF4-FFF2-40B4-BE49-F238E27FC236}">
                <a16:creationId xmlns:a16="http://schemas.microsoft.com/office/drawing/2014/main" id="{511CDC67-B8B6-DF84-89CD-5D94E5E41311}"/>
              </a:ext>
            </a:extLst>
          </p:cNvPr>
          <p:cNvGrpSpPr/>
          <p:nvPr/>
        </p:nvGrpSpPr>
        <p:grpSpPr>
          <a:xfrm>
            <a:off x="1605729" y="2581517"/>
            <a:ext cx="1643193" cy="1728192"/>
            <a:chOff x="3662451" y="3790674"/>
            <a:chExt cx="6181344" cy="2474948"/>
          </a:xfrm>
        </p:grpSpPr>
        <p:sp>
          <p:nvSpPr>
            <p:cNvPr id="10" name="Rectángulo 15">
              <a:extLst>
                <a:ext uri="{FF2B5EF4-FFF2-40B4-BE49-F238E27FC236}">
                  <a16:creationId xmlns:a16="http://schemas.microsoft.com/office/drawing/2014/main" id="{1B6CEDC3-CB78-30E5-4B8C-EA2CB0A471B9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11" name="Rectángulo 17">
              <a:extLst>
                <a:ext uri="{FF2B5EF4-FFF2-40B4-BE49-F238E27FC236}">
                  <a16:creationId xmlns:a16="http://schemas.microsoft.com/office/drawing/2014/main" id="{BFD2EE3B-9ADC-56B4-195A-99ADEE4FF783}"/>
                </a:ext>
              </a:extLst>
            </p:cNvPr>
            <p:cNvSpPr/>
            <p:nvPr/>
          </p:nvSpPr>
          <p:spPr>
            <a:xfrm>
              <a:off x="4162360" y="3790674"/>
              <a:ext cx="5181525" cy="803596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COMPETENCIA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12" name="CuadroTexto 18">
              <a:extLst>
                <a:ext uri="{FF2B5EF4-FFF2-40B4-BE49-F238E27FC236}">
                  <a16:creationId xmlns:a16="http://schemas.microsoft.com/office/drawing/2014/main" id="{9668C97D-8692-9D56-F5A0-AE364CFD196D}"/>
                </a:ext>
              </a:extLst>
            </p:cNvPr>
            <p:cNvSpPr txBox="1"/>
            <p:nvPr/>
          </p:nvSpPr>
          <p:spPr>
            <a:xfrm>
              <a:off x="3889524" y="5004356"/>
              <a:ext cx="5727191" cy="106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UNE-ISO 37008: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Conocimientos y habilidades para llevar a cabo una investigación (competencias de los investigadores).</a:t>
              </a:r>
            </a:p>
          </p:txBody>
        </p:sp>
      </p:grpSp>
      <p:grpSp>
        <p:nvGrpSpPr>
          <p:cNvPr id="20" name="Grupo 38">
            <a:extLst>
              <a:ext uri="{FF2B5EF4-FFF2-40B4-BE49-F238E27FC236}">
                <a16:creationId xmlns:a16="http://schemas.microsoft.com/office/drawing/2014/main" id="{15B3829D-9106-5A7F-FD4D-3801604502DB}"/>
              </a:ext>
            </a:extLst>
          </p:cNvPr>
          <p:cNvGrpSpPr/>
          <p:nvPr/>
        </p:nvGrpSpPr>
        <p:grpSpPr>
          <a:xfrm>
            <a:off x="3383812" y="2564904"/>
            <a:ext cx="1643193" cy="1728192"/>
            <a:chOff x="3662451" y="3790674"/>
            <a:chExt cx="6181344" cy="2474948"/>
          </a:xfrm>
        </p:grpSpPr>
        <p:sp>
          <p:nvSpPr>
            <p:cNvPr id="21" name="Rectángulo 15">
              <a:extLst>
                <a:ext uri="{FF2B5EF4-FFF2-40B4-BE49-F238E27FC236}">
                  <a16:creationId xmlns:a16="http://schemas.microsoft.com/office/drawing/2014/main" id="{EA8311C2-8A49-E862-0DE6-8C325A3560D5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22" name="Rectángulo 17">
              <a:extLst>
                <a:ext uri="{FF2B5EF4-FFF2-40B4-BE49-F238E27FC236}">
                  <a16:creationId xmlns:a16="http://schemas.microsoft.com/office/drawing/2014/main" id="{452A5986-B769-13FF-A0D8-44C508863271}"/>
                </a:ext>
              </a:extLst>
            </p:cNvPr>
            <p:cNvSpPr/>
            <p:nvPr/>
          </p:nvSpPr>
          <p:spPr>
            <a:xfrm>
              <a:off x="4162360" y="3790674"/>
              <a:ext cx="5181525" cy="803596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INDEPENDENCIA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3" name="CuadroTexto 18">
              <a:extLst>
                <a:ext uri="{FF2B5EF4-FFF2-40B4-BE49-F238E27FC236}">
                  <a16:creationId xmlns:a16="http://schemas.microsoft.com/office/drawing/2014/main" id="{2C1F41BD-1C7A-0EC6-EAE3-CC64B7C2E624}"/>
                </a:ext>
              </a:extLst>
            </p:cNvPr>
            <p:cNvSpPr txBox="1"/>
            <p:nvPr/>
          </p:nvSpPr>
          <p:spPr>
            <a:xfrm>
              <a:off x="3889524" y="5004356"/>
              <a:ext cx="5727191" cy="11753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Art. 5.2 f) Ley 2/2023: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Independencia del sistema interno de información.</a:t>
              </a:r>
            </a:p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UNE-ISO 37002: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Independencia en la gestión.</a:t>
              </a:r>
            </a:p>
          </p:txBody>
        </p:sp>
      </p:grpSp>
      <p:grpSp>
        <p:nvGrpSpPr>
          <p:cNvPr id="24" name="Grupo 38">
            <a:extLst>
              <a:ext uri="{FF2B5EF4-FFF2-40B4-BE49-F238E27FC236}">
                <a16:creationId xmlns:a16="http://schemas.microsoft.com/office/drawing/2014/main" id="{2BC91006-F9C3-7FF8-E3EF-9347E6B3A33B}"/>
              </a:ext>
            </a:extLst>
          </p:cNvPr>
          <p:cNvGrpSpPr/>
          <p:nvPr/>
        </p:nvGrpSpPr>
        <p:grpSpPr>
          <a:xfrm>
            <a:off x="5159896" y="2564904"/>
            <a:ext cx="1643193" cy="1728192"/>
            <a:chOff x="3662451" y="3790674"/>
            <a:chExt cx="6181344" cy="2474948"/>
          </a:xfrm>
        </p:grpSpPr>
        <p:sp>
          <p:nvSpPr>
            <p:cNvPr id="25" name="Rectángulo 15">
              <a:extLst>
                <a:ext uri="{FF2B5EF4-FFF2-40B4-BE49-F238E27FC236}">
                  <a16:creationId xmlns:a16="http://schemas.microsoft.com/office/drawing/2014/main" id="{9177BDB1-A28A-8B74-BA03-B9402B2B587E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26" name="Rectángulo 17">
              <a:extLst>
                <a:ext uri="{FF2B5EF4-FFF2-40B4-BE49-F238E27FC236}">
                  <a16:creationId xmlns:a16="http://schemas.microsoft.com/office/drawing/2014/main" id="{3727BB40-8D73-0F45-C412-46FCD510175B}"/>
                </a:ext>
              </a:extLst>
            </p:cNvPr>
            <p:cNvSpPr/>
            <p:nvPr/>
          </p:nvSpPr>
          <p:spPr>
            <a:xfrm>
              <a:off x="4162360" y="3790674"/>
              <a:ext cx="5181525" cy="803596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LEGALIDAD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7" name="CuadroTexto 18">
              <a:extLst>
                <a:ext uri="{FF2B5EF4-FFF2-40B4-BE49-F238E27FC236}">
                  <a16:creationId xmlns:a16="http://schemas.microsoft.com/office/drawing/2014/main" id="{B54D08E6-79D5-E053-AB98-03A8DA30F7CA}"/>
                </a:ext>
              </a:extLst>
            </p:cNvPr>
            <p:cNvSpPr txBox="1"/>
            <p:nvPr/>
          </p:nvSpPr>
          <p:spPr>
            <a:xfrm>
              <a:off x="3889524" y="4777892"/>
              <a:ext cx="5727191" cy="13516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dirty="0">
                  <a:ea typeface="Calibri"/>
                  <a:cs typeface="Calibri"/>
                  <a:sym typeface="Poppins Regular"/>
                </a:rPr>
                <a:t>Respeto a las garantías y derechos fundamentales en la obtención de evidencias.</a:t>
              </a:r>
            </a:p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dirty="0">
                  <a:ea typeface="Calibri"/>
                  <a:cs typeface="Calibri"/>
                  <a:sym typeface="Poppins Regular"/>
                </a:rPr>
                <a:t>Prohibición de represalias como cumplimiento de derechos laborales.</a:t>
              </a:r>
            </a:p>
          </p:txBody>
        </p:sp>
      </p:grpSp>
      <p:grpSp>
        <p:nvGrpSpPr>
          <p:cNvPr id="28" name="Grupo 38">
            <a:extLst>
              <a:ext uri="{FF2B5EF4-FFF2-40B4-BE49-F238E27FC236}">
                <a16:creationId xmlns:a16="http://schemas.microsoft.com/office/drawing/2014/main" id="{49F277D8-E523-FF9F-A67F-67B701A23D44}"/>
              </a:ext>
            </a:extLst>
          </p:cNvPr>
          <p:cNvGrpSpPr/>
          <p:nvPr/>
        </p:nvGrpSpPr>
        <p:grpSpPr>
          <a:xfrm>
            <a:off x="6935979" y="2581517"/>
            <a:ext cx="1643193" cy="1728192"/>
            <a:chOff x="3662451" y="3790674"/>
            <a:chExt cx="6181344" cy="2474948"/>
          </a:xfrm>
        </p:grpSpPr>
        <p:sp>
          <p:nvSpPr>
            <p:cNvPr id="29" name="Rectángulo 15">
              <a:extLst>
                <a:ext uri="{FF2B5EF4-FFF2-40B4-BE49-F238E27FC236}">
                  <a16:creationId xmlns:a16="http://schemas.microsoft.com/office/drawing/2014/main" id="{0CF2D2CC-D1D5-2CD0-5AE2-E6E9B4EC05DC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30" name="Rectángulo 17">
              <a:extLst>
                <a:ext uri="{FF2B5EF4-FFF2-40B4-BE49-F238E27FC236}">
                  <a16:creationId xmlns:a16="http://schemas.microsoft.com/office/drawing/2014/main" id="{1C29B6A5-043A-E9B3-E097-B3B925C966CC}"/>
                </a:ext>
              </a:extLst>
            </p:cNvPr>
            <p:cNvSpPr/>
            <p:nvPr/>
          </p:nvSpPr>
          <p:spPr>
            <a:xfrm>
              <a:off x="4162360" y="3790674"/>
              <a:ext cx="5181525" cy="803596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OBJETIVIDAD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31" name="CuadroTexto 18">
              <a:extLst>
                <a:ext uri="{FF2B5EF4-FFF2-40B4-BE49-F238E27FC236}">
                  <a16:creationId xmlns:a16="http://schemas.microsoft.com/office/drawing/2014/main" id="{CE91BCC5-68E4-5B7B-09BA-285A7005B376}"/>
                </a:ext>
              </a:extLst>
            </p:cNvPr>
            <p:cNvSpPr txBox="1"/>
            <p:nvPr/>
          </p:nvSpPr>
          <p:spPr>
            <a:xfrm>
              <a:off x="3889524" y="5004356"/>
              <a:ext cx="5727191" cy="712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UNE-ISO 37002: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Tratamiento de las investigaciones de forma justa e imparcial.</a:t>
              </a:r>
            </a:p>
          </p:txBody>
        </p:sp>
      </p:grpSp>
      <p:grpSp>
        <p:nvGrpSpPr>
          <p:cNvPr id="32" name="Grupo 38">
            <a:extLst>
              <a:ext uri="{FF2B5EF4-FFF2-40B4-BE49-F238E27FC236}">
                <a16:creationId xmlns:a16="http://schemas.microsoft.com/office/drawing/2014/main" id="{C020106E-E28A-093C-B8B2-AC37787307FB}"/>
              </a:ext>
            </a:extLst>
          </p:cNvPr>
          <p:cNvGrpSpPr/>
          <p:nvPr/>
        </p:nvGrpSpPr>
        <p:grpSpPr>
          <a:xfrm>
            <a:off x="8712061" y="2581517"/>
            <a:ext cx="1643193" cy="1728192"/>
            <a:chOff x="3662451" y="3790674"/>
            <a:chExt cx="6181344" cy="2474948"/>
          </a:xfrm>
        </p:grpSpPr>
        <p:sp>
          <p:nvSpPr>
            <p:cNvPr id="41" name="Rectángulo 15">
              <a:extLst>
                <a:ext uri="{FF2B5EF4-FFF2-40B4-BE49-F238E27FC236}">
                  <a16:creationId xmlns:a16="http://schemas.microsoft.com/office/drawing/2014/main" id="{D366D97E-DDC4-6FD3-225B-AB01AB73CD36}"/>
                </a:ext>
              </a:extLst>
            </p:cNvPr>
            <p:cNvSpPr/>
            <p:nvPr/>
          </p:nvSpPr>
          <p:spPr>
            <a:xfrm>
              <a:off x="3662451" y="4337322"/>
              <a:ext cx="6181344" cy="1928300"/>
            </a:xfrm>
            <a:prstGeom prst="rect">
              <a:avLst/>
            </a:prstGeom>
            <a:noFill/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t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457200" latinLnBrk="1"/>
              <a:endParaRPr lang="es-ES" sz="900">
                <a:solidFill>
                  <a:srgbClr val="000000"/>
                </a:solidFill>
                <a:latin typeface="Arial Nova Cond Light" panose="020B0306020202020204" pitchFamily="34" charset="0"/>
              </a:endParaRPr>
            </a:p>
          </p:txBody>
        </p:sp>
        <p:sp>
          <p:nvSpPr>
            <p:cNvPr id="42" name="Rectángulo 17">
              <a:extLst>
                <a:ext uri="{FF2B5EF4-FFF2-40B4-BE49-F238E27FC236}">
                  <a16:creationId xmlns:a16="http://schemas.microsoft.com/office/drawing/2014/main" id="{E1F13FB0-29E4-3D09-7158-FB8C8F3557BF}"/>
                </a:ext>
              </a:extLst>
            </p:cNvPr>
            <p:cNvSpPr/>
            <p:nvPr/>
          </p:nvSpPr>
          <p:spPr>
            <a:xfrm>
              <a:off x="4162360" y="3790674"/>
              <a:ext cx="5181525" cy="803596"/>
            </a:xfrm>
            <a:prstGeom prst="rect">
              <a:avLst/>
            </a:prstGeom>
            <a:solidFill>
              <a:srgbClr val="0085A6"/>
            </a:solidFill>
            <a:ln w="28575" cap="flat">
              <a:solidFill>
                <a:srgbClr val="0085A6"/>
              </a:solidFill>
              <a:prstDash val="solid"/>
              <a:miter lim="400000"/>
              <a:extLst>
                <a:ext uri="{C807C97D-BFC1-408E-A445-0C87EB9F89A2}">
                  <ask:lineSketchStyleProps xmlns:ask="http://schemas.microsoft.com/office/drawing/2018/sketchyshapes" sd="2650216993">
                    <a:custGeom>
                      <a:avLst/>
                      <a:gdLst>
                        <a:gd name="connsiteX0" fmla="*/ 0 w 5940000"/>
                        <a:gd name="connsiteY0" fmla="*/ 0 h 6192000"/>
                        <a:gd name="connsiteX1" fmla="*/ 5940000 w 5940000"/>
                        <a:gd name="connsiteY1" fmla="*/ 0 h 6192000"/>
                        <a:gd name="connsiteX2" fmla="*/ 5940000 w 5940000"/>
                        <a:gd name="connsiteY2" fmla="*/ 6192000 h 6192000"/>
                        <a:gd name="connsiteX3" fmla="*/ 0 w 5940000"/>
                        <a:gd name="connsiteY3" fmla="*/ 6192000 h 6192000"/>
                        <a:gd name="connsiteX4" fmla="*/ 0 w 5940000"/>
                        <a:gd name="connsiteY4" fmla="*/ 0 h 61920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940000" h="6192000" extrusionOk="0">
                          <a:moveTo>
                            <a:pt x="0" y="0"/>
                          </a:moveTo>
                          <a:cubicBezTo>
                            <a:pt x="1280974" y="-5264"/>
                            <a:pt x="3691667" y="84467"/>
                            <a:pt x="5940000" y="0"/>
                          </a:cubicBezTo>
                          <a:cubicBezTo>
                            <a:pt x="5811827" y="1716535"/>
                            <a:pt x="6069150" y="4083807"/>
                            <a:pt x="5940000" y="6192000"/>
                          </a:cubicBezTo>
                          <a:cubicBezTo>
                            <a:pt x="5284266" y="6298320"/>
                            <a:pt x="828178" y="6184351"/>
                            <a:pt x="0" y="6192000"/>
                          </a:cubicBezTo>
                          <a:cubicBezTo>
                            <a:pt x="160128" y="5532699"/>
                            <a:pt x="25049" y="28287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20" tIns="22860" rIns="45720" bIns="22860" numCol="1" spcCol="38100" rtlCol="0" anchor="ctr" anchorCtr="0">
              <a:no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1" hangingPunct="0">
                <a:defRPr/>
              </a:pPr>
              <a:r>
                <a:rPr lang="es-ES" sz="1100" b="1" dirty="0">
                  <a:solidFill>
                    <a:schemeClr val="bg1"/>
                  </a:solidFill>
                  <a:ea typeface="Calibri"/>
                  <a:cs typeface="Calibri"/>
                  <a:sym typeface="Poppins Regular"/>
                </a:rPr>
                <a:t>CONFIDENCIALIDAD</a:t>
              </a:r>
              <a:endParaRPr lang="es-ES" sz="1100" b="1" dirty="0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43" name="CuadroTexto 18">
              <a:extLst>
                <a:ext uri="{FF2B5EF4-FFF2-40B4-BE49-F238E27FC236}">
                  <a16:creationId xmlns:a16="http://schemas.microsoft.com/office/drawing/2014/main" id="{7AFFAA2F-2BA9-75C2-0ED8-8563A1A3CEF9}"/>
                </a:ext>
              </a:extLst>
            </p:cNvPr>
            <p:cNvSpPr txBox="1"/>
            <p:nvPr/>
          </p:nvSpPr>
          <p:spPr>
            <a:xfrm>
              <a:off x="3889524" y="5004356"/>
              <a:ext cx="5727191" cy="10651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25400" tIns="25400" rIns="25400" bIns="25400" numCol="1" spcCol="38100" rtlCol="0" anchor="t" anchorCtr="0">
              <a:spAutoFit/>
            </a:bodyPr>
            <a:lstStyle>
              <a:defPPr>
                <a:defRPr lang="ca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-171450" algn="just">
                <a:spcBef>
                  <a:spcPts val="300"/>
                </a:spcBef>
                <a:spcAft>
                  <a:spcPts val="300"/>
                </a:spcAft>
                <a:buClr>
                  <a:srgbClr val="00A1B3"/>
                </a:buClr>
                <a:buFont typeface="Arial" panose="020B0604020202020204" pitchFamily="34" charset="0"/>
                <a:buChar char="•"/>
              </a:pPr>
              <a:r>
                <a:rPr lang="es-ES" sz="800" b="1" dirty="0">
                  <a:ea typeface="Calibri"/>
                  <a:cs typeface="Calibri"/>
                  <a:sym typeface="Poppins Regular"/>
                </a:rPr>
                <a:t>Art. 5.2 b) Ley 2/2023: </a:t>
              </a:r>
              <a:r>
                <a:rPr lang="es-ES" sz="800" dirty="0">
                  <a:ea typeface="Calibri"/>
                  <a:cs typeface="Calibri"/>
                  <a:sym typeface="Poppins Regular"/>
                </a:rPr>
                <a:t>Garantizar la confidencialidad de la identidad del informante y de cualquier tercero mencionado en la comunicación.</a:t>
              </a:r>
            </a:p>
          </p:txBody>
        </p:sp>
      </p:grpSp>
      <p:sp>
        <p:nvSpPr>
          <p:cNvPr id="3" name="16 CuadroTexto">
            <a:extLst>
              <a:ext uri="{FF2B5EF4-FFF2-40B4-BE49-F238E27FC236}">
                <a16:creationId xmlns:a16="http://schemas.microsoft.com/office/drawing/2014/main" id="{D287B5AE-8F6E-E3A4-4817-3529B4828120}"/>
              </a:ext>
            </a:extLst>
          </p:cNvPr>
          <p:cNvSpPr txBox="1"/>
          <p:nvPr/>
        </p:nvSpPr>
        <p:spPr>
          <a:xfrm>
            <a:off x="2734222" y="1013680"/>
            <a:ext cx="733002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300" dirty="0">
                <a:latin typeface="Titillium Web SemiBold" panose="00000700000000000000" pitchFamily="2" charset="0"/>
              </a:rPr>
              <a:t>Principios estructurales</a:t>
            </a:r>
          </a:p>
        </p:txBody>
      </p:sp>
    </p:spTree>
    <p:extLst>
      <p:ext uri="{BB962C8B-B14F-4D97-AF65-F5344CB8AC3E}">
        <p14:creationId xmlns:p14="http://schemas.microsoft.com/office/powerpoint/2010/main" val="266204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519C0-8FE1-F93E-7DCE-B408556A0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4F988FEB-7450-040D-2DAC-FE07CB13276E}"/>
              </a:ext>
            </a:extLst>
          </p:cNvPr>
          <p:cNvSpPr txBox="1"/>
          <p:nvPr/>
        </p:nvSpPr>
        <p:spPr>
          <a:xfrm>
            <a:off x="2459595" y="1090338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tillium Web SemiBold" panose="00000700000000000000" pitchFamily="2" charset="0"/>
              </a:rPr>
              <a:t>Planificación de la investigación: </a:t>
            </a:r>
            <a:r>
              <a:rPr lang="es-ES" sz="2800" dirty="0" err="1">
                <a:latin typeface="Titillium Web SemiBold" panose="00000700000000000000" pitchFamily="2" charset="0"/>
              </a:rPr>
              <a:t>triaje</a:t>
            </a:r>
            <a:r>
              <a:rPr lang="es-ES" sz="2800" dirty="0">
                <a:latin typeface="Titillium Web SemiBold" panose="00000700000000000000" pitchFamily="2" charset="0"/>
              </a:rPr>
              <a:t> previo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CD4CDF-BFC9-2B1B-26F5-113FC9C0BBBA}"/>
              </a:ext>
            </a:extLst>
          </p:cNvPr>
          <p:cNvSpPr txBox="1"/>
          <p:nvPr/>
        </p:nvSpPr>
        <p:spPr>
          <a:xfrm>
            <a:off x="1055440" y="2348880"/>
            <a:ext cx="1584176" cy="246221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b="1" dirty="0">
                <a:ea typeface="Calibri"/>
                <a:cs typeface="Calibri"/>
              </a:rPr>
              <a:t>ADMISIÓN</a:t>
            </a:r>
            <a:endParaRPr lang="en-US" sz="1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Arrow: Left 24">
            <a:extLst>
              <a:ext uri="{FF2B5EF4-FFF2-40B4-BE49-F238E27FC236}">
                <a16:creationId xmlns:a16="http://schemas.microsoft.com/office/drawing/2014/main" id="{056F4D9D-7D6C-5435-5636-6876DB1BD3BB}"/>
              </a:ext>
            </a:extLst>
          </p:cNvPr>
          <p:cNvSpPr/>
          <p:nvPr/>
        </p:nvSpPr>
        <p:spPr>
          <a:xfrm rot="10800000">
            <a:off x="3032427" y="2440332"/>
            <a:ext cx="150482" cy="103179"/>
          </a:xfrm>
          <a:prstGeom prst="leftArrow">
            <a:avLst/>
          </a:prstGeom>
          <a:solidFill>
            <a:srgbClr val="0085A6"/>
          </a:solidFill>
          <a:ln>
            <a:solidFill>
              <a:srgbClr val="00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E53F5B2-671A-B215-348E-91CDB42DF7B4}"/>
              </a:ext>
            </a:extLst>
          </p:cNvPr>
          <p:cNvSpPr txBox="1"/>
          <p:nvPr/>
        </p:nvSpPr>
        <p:spPr>
          <a:xfrm>
            <a:off x="3575719" y="2368811"/>
            <a:ext cx="1584176" cy="246221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b="1" dirty="0">
                <a:ea typeface="Calibri"/>
                <a:cs typeface="Calibri"/>
              </a:rPr>
              <a:t>PRIORIZACIÓN</a:t>
            </a:r>
            <a:endParaRPr lang="en-US" sz="1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DC3EFEBE-60F6-6303-50C0-4D4F20FE44D1}"/>
              </a:ext>
            </a:extLst>
          </p:cNvPr>
          <p:cNvSpPr txBox="1"/>
          <p:nvPr/>
        </p:nvSpPr>
        <p:spPr>
          <a:xfrm>
            <a:off x="6174481" y="2348880"/>
            <a:ext cx="1584176" cy="246221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b="1" dirty="0">
                <a:ea typeface="Calibri"/>
                <a:cs typeface="Calibri"/>
              </a:rPr>
              <a:t>MEDIDAS PRELIMINARES</a:t>
            </a:r>
            <a:endParaRPr lang="en-US" sz="1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1BA96BAC-7AD3-84F6-B526-FE0B838479A8}"/>
              </a:ext>
            </a:extLst>
          </p:cNvPr>
          <p:cNvSpPr txBox="1"/>
          <p:nvPr/>
        </p:nvSpPr>
        <p:spPr>
          <a:xfrm>
            <a:off x="8773243" y="2366531"/>
            <a:ext cx="2232248" cy="246221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b="1" dirty="0">
                <a:ea typeface="Calibri"/>
                <a:cs typeface="Calibri"/>
              </a:rPr>
              <a:t>APERTURA DE LA INVESTIGACIÓN</a:t>
            </a:r>
            <a:endParaRPr lang="en-US" sz="1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Arrow: Left 24">
            <a:extLst>
              <a:ext uri="{FF2B5EF4-FFF2-40B4-BE49-F238E27FC236}">
                <a16:creationId xmlns:a16="http://schemas.microsoft.com/office/drawing/2014/main" id="{CAFF6182-E18D-C9CA-6997-26208519720B}"/>
              </a:ext>
            </a:extLst>
          </p:cNvPr>
          <p:cNvSpPr/>
          <p:nvPr/>
        </p:nvSpPr>
        <p:spPr>
          <a:xfrm rot="10800000">
            <a:off x="5591947" y="2443781"/>
            <a:ext cx="150482" cy="103179"/>
          </a:xfrm>
          <a:prstGeom prst="leftArrow">
            <a:avLst/>
          </a:prstGeom>
          <a:solidFill>
            <a:srgbClr val="0085A6"/>
          </a:solidFill>
          <a:ln>
            <a:solidFill>
              <a:srgbClr val="00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Left 24">
            <a:extLst>
              <a:ext uri="{FF2B5EF4-FFF2-40B4-BE49-F238E27FC236}">
                <a16:creationId xmlns:a16="http://schemas.microsoft.com/office/drawing/2014/main" id="{6376F68D-8963-FBB8-38FC-79D3FC63E057}"/>
              </a:ext>
            </a:extLst>
          </p:cNvPr>
          <p:cNvSpPr/>
          <p:nvPr/>
        </p:nvSpPr>
        <p:spPr>
          <a:xfrm rot="10800000">
            <a:off x="8190709" y="2420400"/>
            <a:ext cx="150482" cy="103179"/>
          </a:xfrm>
          <a:prstGeom prst="leftArrow">
            <a:avLst/>
          </a:prstGeom>
          <a:solidFill>
            <a:srgbClr val="0085A6"/>
          </a:solidFill>
          <a:ln>
            <a:solidFill>
              <a:srgbClr val="00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CE4B20A1-C8A4-CD1A-32C6-773BCFD95E5F}"/>
              </a:ext>
            </a:extLst>
          </p:cNvPr>
          <p:cNvSpPr/>
          <p:nvPr/>
        </p:nvSpPr>
        <p:spPr>
          <a:xfrm>
            <a:off x="1817032" y="3294975"/>
            <a:ext cx="1584175" cy="1427242"/>
          </a:xfrm>
          <a:prstGeom prst="ellipse">
            <a:avLst/>
          </a:prstGeom>
          <a:solidFill>
            <a:srgbClr val="0085A6"/>
          </a:solidFill>
          <a:ln>
            <a:solidFill>
              <a:srgbClr val="00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ERRORES MÁS COMUNES</a:t>
            </a: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ACB27E2F-F376-99B9-AB6E-2090AAB5310B}"/>
              </a:ext>
            </a:extLst>
          </p:cNvPr>
          <p:cNvSpPr/>
          <p:nvPr/>
        </p:nvSpPr>
        <p:spPr>
          <a:xfrm>
            <a:off x="3645624" y="2820464"/>
            <a:ext cx="45719" cy="23762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5">
            <a:extLst>
              <a:ext uri="{FF2B5EF4-FFF2-40B4-BE49-F238E27FC236}">
                <a16:creationId xmlns:a16="http://schemas.microsoft.com/office/drawing/2014/main" id="{676559B4-9E24-4CC3-3541-4E470569FD84}"/>
              </a:ext>
            </a:extLst>
          </p:cNvPr>
          <p:cNvSpPr txBox="1"/>
          <p:nvPr/>
        </p:nvSpPr>
        <p:spPr>
          <a:xfrm>
            <a:off x="3935760" y="3068960"/>
            <a:ext cx="23884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Conflictos de interés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Revelación de identidades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documentación del proceso</a:t>
            </a:r>
          </a:p>
          <a:p>
            <a:pPr algn="just">
              <a:buClr>
                <a:srgbClr val="0085A6"/>
              </a:buClr>
            </a:pPr>
            <a:endParaRPr lang="es-ES" sz="1200" dirty="0"/>
          </a:p>
        </p:txBody>
      </p:sp>
      <p:sp>
        <p:nvSpPr>
          <p:cNvPr id="24" name="CuadroTexto 5">
            <a:extLst>
              <a:ext uri="{FF2B5EF4-FFF2-40B4-BE49-F238E27FC236}">
                <a16:creationId xmlns:a16="http://schemas.microsoft.com/office/drawing/2014/main" id="{26A9FED6-9270-7469-6F30-B3CFB238BFF9}"/>
              </a:ext>
            </a:extLst>
          </p:cNvPr>
          <p:cNvSpPr txBox="1"/>
          <p:nvPr/>
        </p:nvSpPr>
        <p:spPr>
          <a:xfrm>
            <a:off x="6744072" y="3068960"/>
            <a:ext cx="3312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Admisión/inadmisión precipitada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Informantes anónimos (test reforzado)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algn="just">
              <a:buClr>
                <a:srgbClr val="0085A6"/>
              </a:buClr>
            </a:pPr>
            <a:endParaRPr lang="es-ES" sz="120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6EE24940-AD8D-85B6-9D5F-E4879C6C1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8" y="1935847"/>
            <a:ext cx="1180723" cy="8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6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9802F-7C68-7D2D-C0D7-2BB74F92A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0686BEA0-A466-887D-D83E-53E30D6675F0}"/>
              </a:ext>
            </a:extLst>
          </p:cNvPr>
          <p:cNvSpPr txBox="1"/>
          <p:nvPr/>
        </p:nvSpPr>
        <p:spPr>
          <a:xfrm>
            <a:off x="2051269" y="1101661"/>
            <a:ext cx="854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Titillium Web SemiBold" panose="00000700000000000000" pitchFamily="2" charset="0"/>
              </a:rPr>
              <a:t>Planificación de la investigación: plan de investigación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145FA5-469C-9F05-4A87-750BEB190DF1}"/>
              </a:ext>
            </a:extLst>
          </p:cNvPr>
          <p:cNvSpPr txBox="1"/>
          <p:nvPr/>
        </p:nvSpPr>
        <p:spPr>
          <a:xfrm>
            <a:off x="1415480" y="2443475"/>
            <a:ext cx="1584176" cy="246221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b="1" dirty="0">
                <a:ea typeface="Calibri"/>
                <a:cs typeface="Calibri"/>
              </a:rPr>
              <a:t>ADMISIÓN A TRÁMITE</a:t>
            </a:r>
            <a:endParaRPr lang="en-US" sz="1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0DE42F5A-9E0B-37E4-FA8F-2981665485A1}"/>
              </a:ext>
            </a:extLst>
          </p:cNvPr>
          <p:cNvSpPr txBox="1"/>
          <p:nvPr/>
        </p:nvSpPr>
        <p:spPr>
          <a:xfrm>
            <a:off x="1415481" y="3544199"/>
            <a:ext cx="1584176" cy="400110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b="1" dirty="0">
                <a:ea typeface="Calibri"/>
                <a:cs typeface="Calibri"/>
              </a:rPr>
              <a:t>NOMBRAMIENTO DE INSTRUCTOR</a:t>
            </a:r>
            <a:endParaRPr lang="en-US" sz="1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7DD9762A-264C-F652-B43D-0FD501655AC6}"/>
              </a:ext>
            </a:extLst>
          </p:cNvPr>
          <p:cNvSpPr txBox="1"/>
          <p:nvPr/>
        </p:nvSpPr>
        <p:spPr>
          <a:xfrm>
            <a:off x="1418104" y="4650076"/>
            <a:ext cx="1581552" cy="553998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000" b="1" dirty="0">
                <a:ea typeface="Calibri"/>
                <a:cs typeface="Calibri"/>
              </a:rPr>
              <a:t>PLANIFICACIÓN DE INVESTIGACIÓN (CRONOGRAMA)</a:t>
            </a:r>
            <a:endParaRPr lang="en-US" sz="10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F99E6201-C74F-198E-FADB-0D4706EDF460}"/>
              </a:ext>
            </a:extLst>
          </p:cNvPr>
          <p:cNvSpPr/>
          <p:nvPr/>
        </p:nvSpPr>
        <p:spPr>
          <a:xfrm>
            <a:off x="5258246" y="3030633"/>
            <a:ext cx="1584175" cy="1427242"/>
          </a:xfrm>
          <a:prstGeom prst="ellipse">
            <a:avLst/>
          </a:prstGeom>
          <a:solidFill>
            <a:srgbClr val="0085A6"/>
          </a:solidFill>
          <a:ln>
            <a:solidFill>
              <a:srgbClr val="00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ERRORES MÁS COMUNES</a:t>
            </a:r>
          </a:p>
        </p:txBody>
      </p:sp>
      <p:sp>
        <p:nvSpPr>
          <p:cNvPr id="22" name="Abrir llave 21">
            <a:extLst>
              <a:ext uri="{FF2B5EF4-FFF2-40B4-BE49-F238E27FC236}">
                <a16:creationId xmlns:a16="http://schemas.microsoft.com/office/drawing/2014/main" id="{34B525EE-7157-1B6B-E032-88AD82AA9B7D}"/>
              </a:ext>
            </a:extLst>
          </p:cNvPr>
          <p:cNvSpPr/>
          <p:nvPr/>
        </p:nvSpPr>
        <p:spPr>
          <a:xfrm>
            <a:off x="6960096" y="2298805"/>
            <a:ext cx="129489" cy="2865201"/>
          </a:xfrm>
          <a:prstGeom prst="leftBrace">
            <a:avLst/>
          </a:prstGeom>
          <a:ln>
            <a:solidFill>
              <a:srgbClr val="008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5">
            <a:extLst>
              <a:ext uri="{FF2B5EF4-FFF2-40B4-BE49-F238E27FC236}">
                <a16:creationId xmlns:a16="http://schemas.microsoft.com/office/drawing/2014/main" id="{F2A22B96-BCDA-4854-6912-60429304F08B}"/>
              </a:ext>
            </a:extLst>
          </p:cNvPr>
          <p:cNvSpPr txBox="1"/>
          <p:nvPr/>
        </p:nvSpPr>
        <p:spPr>
          <a:xfrm>
            <a:off x="7291030" y="2298789"/>
            <a:ext cx="34134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Investigación prospectiva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Equipo no imparcial, no capacitado, conflictuado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Errores no subsanables posteriormente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Brechas de confidencialidad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Destrucción de pruebas por falta de diligencia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Excesiva duración temporal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Medidas cautelares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recursos suficientes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5002FA-A6CB-92D5-4FBD-AB1387CDE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8" y="1935847"/>
            <a:ext cx="1180723" cy="80438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CE62E37-E1A3-F95B-D3A9-9D46C73B8EAA}"/>
              </a:ext>
            </a:extLst>
          </p:cNvPr>
          <p:cNvCxnSpPr>
            <a:cxnSpLocks/>
          </p:cNvCxnSpPr>
          <p:nvPr/>
        </p:nvCxnSpPr>
        <p:spPr>
          <a:xfrm flipV="1">
            <a:off x="3000072" y="3557047"/>
            <a:ext cx="360040" cy="187207"/>
          </a:xfrm>
          <a:prstGeom prst="straightConnector1">
            <a:avLst/>
          </a:prstGeom>
          <a:ln w="19050">
            <a:solidFill>
              <a:srgbClr val="008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8F5C933-4E03-61EC-8273-405906BF7D91}"/>
              </a:ext>
            </a:extLst>
          </p:cNvPr>
          <p:cNvCxnSpPr>
            <a:cxnSpLocks/>
          </p:cNvCxnSpPr>
          <p:nvPr/>
        </p:nvCxnSpPr>
        <p:spPr>
          <a:xfrm>
            <a:off x="2999656" y="3744254"/>
            <a:ext cx="360456" cy="200055"/>
          </a:xfrm>
          <a:prstGeom prst="straightConnector1">
            <a:avLst/>
          </a:prstGeom>
          <a:ln w="19050">
            <a:solidFill>
              <a:srgbClr val="0085A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2">
            <a:extLst>
              <a:ext uri="{FF2B5EF4-FFF2-40B4-BE49-F238E27FC236}">
                <a16:creationId xmlns:a16="http://schemas.microsoft.com/office/drawing/2014/main" id="{9222FEB4-91DA-B691-4B5F-EC16085C8E1F}"/>
              </a:ext>
            </a:extLst>
          </p:cNvPr>
          <p:cNvSpPr txBox="1"/>
          <p:nvPr/>
        </p:nvSpPr>
        <p:spPr>
          <a:xfrm>
            <a:off x="3477809" y="3436477"/>
            <a:ext cx="838182" cy="215444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800" b="1" dirty="0">
                <a:ea typeface="Calibri"/>
                <a:cs typeface="Calibri"/>
              </a:rPr>
              <a:t>INTERNO</a:t>
            </a:r>
            <a:endParaRPr lang="en-US" sz="8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4CE4ABF7-FA73-9402-915E-F76608A09C9C}"/>
              </a:ext>
            </a:extLst>
          </p:cNvPr>
          <p:cNvSpPr txBox="1"/>
          <p:nvPr/>
        </p:nvSpPr>
        <p:spPr>
          <a:xfrm>
            <a:off x="3477809" y="3836587"/>
            <a:ext cx="838182" cy="215444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800" b="1" dirty="0">
                <a:ea typeface="Calibri"/>
                <a:cs typeface="Calibri"/>
              </a:rPr>
              <a:t>EXTERNO</a:t>
            </a:r>
            <a:endParaRPr lang="en-US" sz="800" b="1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E14803E-4C78-DD22-3AC2-5E083AC3DAE3}"/>
              </a:ext>
            </a:extLst>
          </p:cNvPr>
          <p:cNvCxnSpPr/>
          <p:nvPr/>
        </p:nvCxnSpPr>
        <p:spPr>
          <a:xfrm>
            <a:off x="4799856" y="2124074"/>
            <a:ext cx="0" cy="3240360"/>
          </a:xfrm>
          <a:prstGeom prst="line">
            <a:avLst/>
          </a:prstGeom>
          <a:ln w="19050">
            <a:solidFill>
              <a:srgbClr val="008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8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BD973-A385-C282-7693-0AC11413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6FD8D4F3-D81B-B22C-6A36-2B4796DF991E}"/>
              </a:ext>
            </a:extLst>
          </p:cNvPr>
          <p:cNvSpPr txBox="1"/>
          <p:nvPr/>
        </p:nvSpPr>
        <p:spPr>
          <a:xfrm>
            <a:off x="1749002" y="895879"/>
            <a:ext cx="876237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300" dirty="0">
                <a:latin typeface="Titillium Web SemiBold" panose="00000700000000000000" pitchFamily="2" charset="0"/>
              </a:rPr>
              <a:t>Ejecución de la investigación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970830-E17A-1093-4E54-4A00A6F0E7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8" y="1935847"/>
            <a:ext cx="1180723" cy="80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07141C-97D6-24F7-21A7-70D37F319215}"/>
              </a:ext>
            </a:extLst>
          </p:cNvPr>
          <p:cNvSpPr txBox="1"/>
          <p:nvPr/>
        </p:nvSpPr>
        <p:spPr>
          <a:xfrm>
            <a:off x="2996418" y="2204864"/>
            <a:ext cx="6199161" cy="276999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ea typeface="Calibri"/>
                <a:cs typeface="Calibri"/>
              </a:rPr>
              <a:t>PROCESO SISTEMÁTICO, INDEPENDIENTE Y DOCUMENTADO (ISO 37008)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29986D4F-40E5-7792-18A9-C6642C92D006}"/>
              </a:ext>
            </a:extLst>
          </p:cNvPr>
          <p:cNvSpPr/>
          <p:nvPr/>
        </p:nvSpPr>
        <p:spPr>
          <a:xfrm>
            <a:off x="1287519" y="3345220"/>
            <a:ext cx="1584175" cy="1427242"/>
          </a:xfrm>
          <a:prstGeom prst="ellipse">
            <a:avLst/>
          </a:prstGeom>
          <a:solidFill>
            <a:srgbClr val="0085A6"/>
          </a:solidFill>
          <a:ln>
            <a:solidFill>
              <a:srgbClr val="00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ERRORES MÁS COMUNES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16A1DF6F-9990-0FC8-3216-A30AC144B0A8}"/>
              </a:ext>
            </a:extLst>
          </p:cNvPr>
          <p:cNvSpPr/>
          <p:nvPr/>
        </p:nvSpPr>
        <p:spPr>
          <a:xfrm>
            <a:off x="3042779" y="2747955"/>
            <a:ext cx="98350" cy="2621772"/>
          </a:xfrm>
          <a:prstGeom prst="leftBrace">
            <a:avLst/>
          </a:prstGeom>
          <a:ln>
            <a:solidFill>
              <a:srgbClr val="008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5">
            <a:extLst>
              <a:ext uri="{FF2B5EF4-FFF2-40B4-BE49-F238E27FC236}">
                <a16:creationId xmlns:a16="http://schemas.microsoft.com/office/drawing/2014/main" id="{43B84FCD-5408-4F6C-9A08-21E8966A84D4}"/>
              </a:ext>
            </a:extLst>
          </p:cNvPr>
          <p:cNvSpPr txBox="1"/>
          <p:nvPr/>
        </p:nvSpPr>
        <p:spPr>
          <a:xfrm>
            <a:off x="7320136" y="3140968"/>
            <a:ext cx="2823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En fases iniciales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Riesgos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510F2EC-9F34-01C4-3784-1AAF03BC1EC0}"/>
              </a:ext>
            </a:extLst>
          </p:cNvPr>
          <p:cNvSpPr txBox="1"/>
          <p:nvPr/>
        </p:nvSpPr>
        <p:spPr>
          <a:xfrm>
            <a:off x="8790740" y="2775387"/>
            <a:ext cx="25241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Notificaciones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Listas de entrevistas (orden)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 err="1"/>
              <a:t>Pluridisciplinariedad</a:t>
            </a:r>
            <a:r>
              <a:rPr lang="es-ES" sz="1200" dirty="0"/>
              <a:t> del equipo</a:t>
            </a:r>
          </a:p>
        </p:txBody>
      </p:sp>
      <p:sp>
        <p:nvSpPr>
          <p:cNvPr id="14" name="Abrir llave 13">
            <a:extLst>
              <a:ext uri="{FF2B5EF4-FFF2-40B4-BE49-F238E27FC236}">
                <a16:creationId xmlns:a16="http://schemas.microsoft.com/office/drawing/2014/main" id="{51DDBC21-6D7F-06FE-35DF-A778A5BDD9D7}"/>
              </a:ext>
            </a:extLst>
          </p:cNvPr>
          <p:cNvSpPr/>
          <p:nvPr/>
        </p:nvSpPr>
        <p:spPr>
          <a:xfrm>
            <a:off x="8692390" y="2708920"/>
            <a:ext cx="98350" cy="1148599"/>
          </a:xfrm>
          <a:prstGeom prst="leftBrace">
            <a:avLst/>
          </a:prstGeom>
          <a:ln>
            <a:solidFill>
              <a:srgbClr val="008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61511FD-2C62-78B2-266D-D451B8FF6A10}"/>
              </a:ext>
            </a:extLst>
          </p:cNvPr>
          <p:cNvSpPr txBox="1"/>
          <p:nvPr/>
        </p:nvSpPr>
        <p:spPr>
          <a:xfrm>
            <a:off x="8225382" y="4060062"/>
            <a:ext cx="25241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Honor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Represalias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Confidencialidad</a:t>
            </a: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4AFD89DB-821D-2CDF-1BF2-39ACAC1E71F8}"/>
              </a:ext>
            </a:extLst>
          </p:cNvPr>
          <p:cNvSpPr/>
          <p:nvPr/>
        </p:nvSpPr>
        <p:spPr>
          <a:xfrm>
            <a:off x="8127032" y="3994077"/>
            <a:ext cx="98350" cy="1148599"/>
          </a:xfrm>
          <a:prstGeom prst="leftBrace">
            <a:avLst/>
          </a:prstGeom>
          <a:ln>
            <a:solidFill>
              <a:srgbClr val="008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9DDDF07A-7ABB-7AA3-3160-10C0B67E381A}"/>
              </a:ext>
            </a:extLst>
          </p:cNvPr>
          <p:cNvSpPr txBox="1"/>
          <p:nvPr/>
        </p:nvSpPr>
        <p:spPr>
          <a:xfrm>
            <a:off x="3196018" y="2747955"/>
            <a:ext cx="38386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Custodia de evidencias (fuentes de prueba)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Entrevistas mal ejecutadas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Pruebas ilícitas vs derechos fundamentales (art. 18 CE).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Seguimiento defectuoso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Procedimientos judiciales abiertos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respeto a la regulación interna/externa aplicable al proceso de investigación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Avanzar las conclusiones precipitadamente</a:t>
            </a:r>
          </a:p>
        </p:txBody>
      </p:sp>
    </p:spTree>
    <p:extLst>
      <p:ext uri="{BB962C8B-B14F-4D97-AF65-F5344CB8AC3E}">
        <p14:creationId xmlns:p14="http://schemas.microsoft.com/office/powerpoint/2010/main" val="4247510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D9993-1F90-B373-23E7-655F0EB2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F741967B-6B4B-AD3E-2320-A274D7CA74F4}"/>
              </a:ext>
            </a:extLst>
          </p:cNvPr>
          <p:cNvSpPr txBox="1"/>
          <p:nvPr/>
        </p:nvSpPr>
        <p:spPr>
          <a:xfrm>
            <a:off x="2629356" y="914940"/>
            <a:ext cx="762155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300" dirty="0">
                <a:latin typeface="Titillium Web SemiBold" panose="00000700000000000000" pitchFamily="2" charset="0"/>
              </a:rPr>
              <a:t>Informe de conclusiones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B9290F-0CC9-D28F-28E4-3D541D516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8" y="1935847"/>
            <a:ext cx="1180723" cy="80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78EA3-E92A-07FE-8C80-34B21C6896CE}"/>
              </a:ext>
            </a:extLst>
          </p:cNvPr>
          <p:cNvSpPr txBox="1"/>
          <p:nvPr/>
        </p:nvSpPr>
        <p:spPr>
          <a:xfrm>
            <a:off x="2279576" y="2177407"/>
            <a:ext cx="7996123" cy="276999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ea typeface="Calibri"/>
                <a:cs typeface="Calibri"/>
              </a:rPr>
              <a:t>Evalúa los hechos en base a la prueba practicada para servir de base en la toma de decisiones por el órgano competente 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CA3182B-D8EF-B3DD-761D-DADA03659F3B}"/>
              </a:ext>
            </a:extLst>
          </p:cNvPr>
          <p:cNvSpPr/>
          <p:nvPr/>
        </p:nvSpPr>
        <p:spPr>
          <a:xfrm>
            <a:off x="1631504" y="3414899"/>
            <a:ext cx="1584175" cy="1427242"/>
          </a:xfrm>
          <a:prstGeom prst="ellipse">
            <a:avLst/>
          </a:prstGeom>
          <a:solidFill>
            <a:srgbClr val="0085A6"/>
          </a:solidFill>
          <a:ln>
            <a:solidFill>
              <a:srgbClr val="00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ERRORES MÁS COMUNES</a:t>
            </a:r>
          </a:p>
        </p:txBody>
      </p:sp>
      <p:sp>
        <p:nvSpPr>
          <p:cNvPr id="6" name="Abrir llave 5">
            <a:extLst>
              <a:ext uri="{FF2B5EF4-FFF2-40B4-BE49-F238E27FC236}">
                <a16:creationId xmlns:a16="http://schemas.microsoft.com/office/drawing/2014/main" id="{BE64D8AB-D9B9-3E04-9AF0-7791C87F9EED}"/>
              </a:ext>
            </a:extLst>
          </p:cNvPr>
          <p:cNvSpPr/>
          <p:nvPr/>
        </p:nvSpPr>
        <p:spPr>
          <a:xfrm>
            <a:off x="3526545" y="3021342"/>
            <a:ext cx="49175" cy="2214356"/>
          </a:xfrm>
          <a:prstGeom prst="leftBrace">
            <a:avLst/>
          </a:prstGeom>
          <a:ln>
            <a:solidFill>
              <a:srgbClr val="008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48C559AB-1CD4-E229-97EC-49E46F5A8573}"/>
              </a:ext>
            </a:extLst>
          </p:cNvPr>
          <p:cNvSpPr txBox="1"/>
          <p:nvPr/>
        </p:nvSpPr>
        <p:spPr>
          <a:xfrm>
            <a:off x="3858370" y="3159024"/>
            <a:ext cx="38386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separación de funciones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definición de roles y responsabilidades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Brechas de confidencialidad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Riesgo de pérdida de acciones legales por dilaciones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24562B6-E4EF-761A-0BD3-CD7B530CE3FB}"/>
              </a:ext>
            </a:extLst>
          </p:cNvPr>
          <p:cNvSpPr txBox="1"/>
          <p:nvPr/>
        </p:nvSpPr>
        <p:spPr>
          <a:xfrm>
            <a:off x="3575720" y="2593829"/>
            <a:ext cx="60944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ea typeface="Calibri"/>
                <a:cs typeface="Calibri"/>
              </a:rPr>
              <a:t>Puede incluir determinación de hechos + normativa infringida + medidas correctivas</a:t>
            </a:r>
          </a:p>
        </p:txBody>
      </p:sp>
      <p:sp>
        <p:nvSpPr>
          <p:cNvPr id="10" name="CuadroTexto 5">
            <a:extLst>
              <a:ext uri="{FF2B5EF4-FFF2-40B4-BE49-F238E27FC236}">
                <a16:creationId xmlns:a16="http://schemas.microsoft.com/office/drawing/2014/main" id="{B428965A-E2F0-7400-21DA-932CD93E69DB}"/>
              </a:ext>
            </a:extLst>
          </p:cNvPr>
          <p:cNvSpPr txBox="1"/>
          <p:nvPr/>
        </p:nvSpPr>
        <p:spPr>
          <a:xfrm>
            <a:off x="7464152" y="3066691"/>
            <a:ext cx="38386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Cierres intempestivos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expresar las limitaciones encontradas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monitoreo de las medidas adoptadas o propuestas</a:t>
            </a:r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endParaRPr lang="es-ES" sz="1200" dirty="0"/>
          </a:p>
          <a:p>
            <a:pPr marL="171450" indent="-171450" algn="just">
              <a:buClr>
                <a:srgbClr val="0085A6"/>
              </a:buClr>
              <a:buFont typeface="Arial" panose="020B0604020202020204" pitchFamily="34" charset="0"/>
              <a:buChar char="•"/>
            </a:pPr>
            <a:r>
              <a:rPr lang="es-ES" sz="1200" dirty="0"/>
              <a:t>No proteger adecuadamente la documentación generada en el proceso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308819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44231-D17B-16B5-68B5-EBD897B14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 CuadroTexto">
            <a:extLst>
              <a:ext uri="{FF2B5EF4-FFF2-40B4-BE49-F238E27FC236}">
                <a16:creationId xmlns:a16="http://schemas.microsoft.com/office/drawing/2014/main" id="{B9BC4003-C1DD-62BC-9895-DE6BD10282D7}"/>
              </a:ext>
            </a:extLst>
          </p:cNvPr>
          <p:cNvSpPr txBox="1"/>
          <p:nvPr/>
        </p:nvSpPr>
        <p:spPr>
          <a:xfrm>
            <a:off x="4151784" y="893400"/>
            <a:ext cx="420298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300" i="1" dirty="0">
                <a:latin typeface="Titillium Web SemiBold" panose="00000700000000000000" pitchFamily="2" charset="0"/>
              </a:rPr>
              <a:t>Bonus </a:t>
            </a:r>
            <a:r>
              <a:rPr lang="es-ES" sz="5300" i="1" dirty="0" err="1">
                <a:latin typeface="Titillium Web SemiBold" panose="00000700000000000000" pitchFamily="2" charset="0"/>
              </a:rPr>
              <a:t>track</a:t>
            </a:r>
            <a:endParaRPr lang="es-ES" sz="5300" i="1" dirty="0">
              <a:latin typeface="Titillium Web SemiBold" panose="000007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7916E4-605A-26C4-2C0B-178A53345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38" y="1935847"/>
            <a:ext cx="1180723" cy="804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D2F2A4-83EC-C248-63B7-460BEBAE10DB}"/>
              </a:ext>
            </a:extLst>
          </p:cNvPr>
          <p:cNvSpPr txBox="1"/>
          <p:nvPr/>
        </p:nvSpPr>
        <p:spPr>
          <a:xfrm>
            <a:off x="2927647" y="2387926"/>
            <a:ext cx="6199161" cy="276999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ea typeface="Calibri"/>
                <a:cs typeface="Calibri"/>
              </a:rPr>
              <a:t>IMPLICACIÓN EN MATERIA DE DENUNCIAS FALSAS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CC208457-3E06-DFC5-AB11-90CB761F12D4}"/>
              </a:ext>
            </a:extLst>
          </p:cNvPr>
          <p:cNvSpPr txBox="1"/>
          <p:nvPr/>
        </p:nvSpPr>
        <p:spPr>
          <a:xfrm>
            <a:off x="2927650" y="3113523"/>
            <a:ext cx="6199161" cy="276999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ea typeface="Calibri"/>
                <a:cs typeface="Calibri"/>
              </a:rPr>
              <a:t>COMUNICACIÓN DE HECHOS AL MINISTERIO FISCAL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4ED21F09-9F3B-53C2-6C6A-D1AA2C392D2F}"/>
              </a:ext>
            </a:extLst>
          </p:cNvPr>
          <p:cNvSpPr txBox="1"/>
          <p:nvPr/>
        </p:nvSpPr>
        <p:spPr>
          <a:xfrm>
            <a:off x="2927647" y="3839120"/>
            <a:ext cx="6199161" cy="276999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ea typeface="Calibri"/>
                <a:cs typeface="Calibri"/>
              </a:rPr>
              <a:t>CULTURA INTERNA DE INFORMACIÓN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C371A275-8F70-592E-5D93-F8EFCE480F5C}"/>
              </a:ext>
            </a:extLst>
          </p:cNvPr>
          <p:cNvSpPr txBox="1"/>
          <p:nvPr/>
        </p:nvSpPr>
        <p:spPr>
          <a:xfrm>
            <a:off x="2927648" y="4564717"/>
            <a:ext cx="6199161" cy="276999"/>
          </a:xfrm>
          <a:prstGeom prst="rect">
            <a:avLst/>
          </a:prstGeom>
          <a:noFill/>
          <a:ln w="19050">
            <a:solidFill>
              <a:srgbClr val="0085A6"/>
            </a:solidFill>
            <a:prstDash val="dash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200" b="1" dirty="0">
                <a:ea typeface="Calibri"/>
                <a:cs typeface="Calibri"/>
              </a:rPr>
              <a:t>EL FUTURO…</a:t>
            </a:r>
            <a:endParaRPr lang="en-US" sz="1200" b="1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9617272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1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yhora0 xmlns="77764055-cc16-42e5-a2ad-8c874f4493a5" xsi:nil="true"/>
    <TaxCatchAll xmlns="93b4ef5e-868f-4bb4-b5c1-b4361b51ef5a" xsi:nil="true"/>
    <lcf76f155ced4ddcb4097134ff3c332f xmlns="77764055-cc16-42e5-a2ad-8c874f4493a5">
      <Terms xmlns="http://schemas.microsoft.com/office/infopath/2007/PartnerControls"/>
    </lcf76f155ced4ddcb4097134ff3c332f>
    <Fechayhora xmlns="77764055-cc16-42e5-a2ad-8c874f4493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811347098B96438054BD20BCF14B22" ma:contentTypeVersion="22" ma:contentTypeDescription="Crear nuevo documento." ma:contentTypeScope="" ma:versionID="231e1a0e2a12d5295631fcb8e1cb4436">
  <xsd:schema xmlns:xsd="http://www.w3.org/2001/XMLSchema" xmlns:xs="http://www.w3.org/2001/XMLSchema" xmlns:p="http://schemas.microsoft.com/office/2006/metadata/properties" xmlns:ns2="77764055-cc16-42e5-a2ad-8c874f4493a5" xmlns:ns3="93b4ef5e-868f-4bb4-b5c1-b4361b51ef5a" targetNamespace="http://schemas.microsoft.com/office/2006/metadata/properties" ma:root="true" ma:fieldsID="e235b7efd93202c988ddecde56b56d95" ns2:_="" ns3:_="">
    <xsd:import namespace="77764055-cc16-42e5-a2ad-8c874f4493a5"/>
    <xsd:import namespace="93b4ef5e-868f-4bb4-b5c1-b4361b51ef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Fechayhora" minOccurs="0"/>
                <xsd:element ref="ns2:Fechayhora0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64055-cc16-42e5-a2ad-8c874f449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16b928d-4185-417d-8a38-b37bc5922d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Fechayhora" ma:index="24" nillable="true" ma:displayName="Fecha y hora" ma:format="DateTime" ma:internalName="Fechayhora">
      <xsd:simpleType>
        <xsd:restriction base="dms:DateTime"/>
      </xsd:simpleType>
    </xsd:element>
    <xsd:element name="Fechayhora0" ma:index="25" nillable="true" ma:displayName="Fecha y hora " ma:format="DateTime" ma:internalName="Fechayhora0">
      <xsd:simpleType>
        <xsd:restriction base="dms:DateTim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4ef5e-868f-4bb4-b5c1-b4361b51e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e312c7f-435a-44cf-819c-87b7f5a855a6}" ma:internalName="TaxCatchAll" ma:showField="CatchAllData" ma:web="93b4ef5e-868f-4bb4-b5c1-b4361b51ef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FD3F1A-2121-4CB7-8D1E-BA136811A48D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93b4ef5e-868f-4bb4-b5c1-b4361b51ef5a"/>
    <ds:schemaRef ds:uri="http://schemas.microsoft.com/office/infopath/2007/PartnerControls"/>
    <ds:schemaRef ds:uri="77764055-cc16-42e5-a2ad-8c874f4493a5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D3AFE55-2DDE-4190-B545-1F8A48CC5D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764055-cc16-42e5-a2ad-8c874f4493a5"/>
    <ds:schemaRef ds:uri="93b4ef5e-868f-4bb4-b5c1-b4361b51e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5A36CA-8CD3-4EBD-99C9-90D356EAAE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494</Words>
  <Application>Microsoft Office PowerPoint</Application>
  <PresentationFormat>Panorámica</PresentationFormat>
  <Paragraphs>139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21</vt:i4>
      </vt:variant>
      <vt:variant>
        <vt:lpstr>Títulos de diapositiva</vt:lpstr>
      </vt:variant>
      <vt:variant>
        <vt:i4>10</vt:i4>
      </vt:variant>
    </vt:vector>
  </HeadingPairs>
  <TitlesOfParts>
    <vt:vector size="37" baseType="lpstr">
      <vt:lpstr>Titillium Web</vt:lpstr>
      <vt:lpstr>Arial Nova Cond Light</vt:lpstr>
      <vt:lpstr>Arial</vt:lpstr>
      <vt:lpstr>Titillium Web Black</vt:lpstr>
      <vt:lpstr>Titillium Web SemiBold</vt:lpstr>
      <vt:lpstr>Calibri</vt:lpstr>
      <vt:lpstr>1_Diseño personalizado</vt:lpstr>
      <vt:lpstr>2_Diseño personalizado</vt:lpstr>
      <vt:lpstr>3_Diseño personalizado</vt:lpstr>
      <vt:lpstr>21_Diseño personalizado</vt:lpstr>
      <vt:lpstr>4_Diseño personalizado</vt:lpstr>
      <vt:lpstr>5_Diseño personalizado</vt:lpstr>
      <vt:lpstr>7_Diseño personalizado</vt:lpstr>
      <vt:lpstr>9_Diseño personalizado</vt:lpstr>
      <vt:lpstr>6_Diseño personalizado</vt:lpstr>
      <vt:lpstr>19_Diseño personalizado</vt:lpstr>
      <vt:lpstr>8_Diseño personalizado</vt:lpstr>
      <vt:lpstr>10_Diseño personalizado</vt:lpstr>
      <vt:lpstr>11_Diseño personalizado</vt:lpstr>
      <vt:lpstr>12_Diseño personalizado</vt:lpstr>
      <vt:lpstr>13_Diseño personalizado</vt:lpstr>
      <vt:lpstr>14_Diseño personalizado</vt:lpstr>
      <vt:lpstr>15_Diseño personalizado</vt:lpstr>
      <vt:lpstr>16_Diseño personalizado</vt:lpstr>
      <vt:lpstr>17_Diseño personalizado</vt:lpstr>
      <vt:lpstr>18_Diseño personalizado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Patricia</dc:creator>
  <cp:lastModifiedBy>Miquel Fortuny</cp:lastModifiedBy>
  <cp:revision>58</cp:revision>
  <cp:lastPrinted>2026-02-24T14:15:15Z</cp:lastPrinted>
  <dcterms:created xsi:type="dcterms:W3CDTF">2017-02-13T08:16:26Z</dcterms:created>
  <dcterms:modified xsi:type="dcterms:W3CDTF">2026-02-25T07:27:56Z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0x010100B8811347098B96438054BD20BCF14B22</vt:lpwstr>
  </property>
  <property fmtid="{D5CDD505-2E9C-101B-9397-08002B2CF9AE}" pid="3" name="MediaServiceImageTags">
    <vt:lpwstr/>
  </property>
</Properties>
</file>