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Montserrat" panose="00000500000000000000" pitchFamily="2" charset="0"/>
      <p:regular r:id="rId15"/>
      <p:bold r:id="rId16"/>
      <p:italic r:id="rId17"/>
      <p:boldItalic r:id="rId18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5B9"/>
    <a:srgbClr val="244674"/>
    <a:srgbClr val="2340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18" autoAdjust="0"/>
    <p:restoredTop sz="86383"/>
  </p:normalViewPr>
  <p:slideViewPr>
    <p:cSldViewPr snapToGrid="0">
      <p:cViewPr varScale="1">
        <p:scale>
          <a:sx n="95" d="100"/>
          <a:sy n="95" d="100"/>
        </p:scale>
        <p:origin x="14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55C12-602C-FA47-AC1B-5F1C8DDBC1FB}" type="datetimeFigureOut">
              <a:rPr lang="es-ES_tradnl" smtClean="0"/>
              <a:t>06/10/2026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E1EEA-8C05-254D-9C64-4F7606D7545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7515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E1EEA-8C05-254D-9C64-4F7606D7545C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37290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601FC38F-D8E8-39BD-181B-ECA93B9175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92" y="377384"/>
            <a:ext cx="4221271" cy="174720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33843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ompetencia de atletismo&#10;&#10;El contenido generado por IA puede ser incorrecto.">
            <a:extLst>
              <a:ext uri="{FF2B5EF4-FFF2-40B4-BE49-F238E27FC236}">
                <a16:creationId xmlns:a16="http://schemas.microsoft.com/office/drawing/2014/main" id="{B2D65315-5BE4-DD10-C67D-7954DF1DE4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0562"/>
            <a:ext cx="12192000" cy="3693762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A6E43545-610D-2576-1041-88C538B2B2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9" y="252123"/>
            <a:ext cx="1981002" cy="86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54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E8BE9AA-5180-DBD3-C954-61113461E7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F65AB08-DCE7-5F06-C3BE-F01D500F30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51" y="2290089"/>
            <a:ext cx="4911750" cy="1695241"/>
          </a:xfrm>
          <a:prstGeom prst="rect">
            <a:avLst/>
          </a:prstGeom>
        </p:spPr>
      </p:pic>
      <p:pic>
        <p:nvPicPr>
          <p:cNvPr id="2" name="Imagen 1" descr="Logotipo&#10;&#10;El contenido generado por IA puede ser incorrecto.">
            <a:extLst>
              <a:ext uri="{FF2B5EF4-FFF2-40B4-BE49-F238E27FC236}">
                <a16:creationId xmlns:a16="http://schemas.microsoft.com/office/drawing/2014/main" id="{D9B93E71-CDE9-0EF7-8868-35EA04FB0D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9" y="252123"/>
            <a:ext cx="1981002" cy="86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40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rma, cuchillo&#10;&#10;El contenido generado por IA puede ser incorrecto.">
            <a:extLst>
              <a:ext uri="{FF2B5EF4-FFF2-40B4-BE49-F238E27FC236}">
                <a16:creationId xmlns:a16="http://schemas.microsoft.com/office/drawing/2014/main" id="{864A3413-2EB3-8620-48D7-063F11B259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60600"/>
            <a:ext cx="7315200" cy="4597400"/>
          </a:xfrm>
          <a:prstGeom prst="rect">
            <a:avLst/>
          </a:prstGeom>
        </p:spPr>
      </p:pic>
      <p:pic>
        <p:nvPicPr>
          <p:cNvPr id="4" name="Imagen 3" descr="Logotipo&#10;&#10;El contenido generado por IA puede ser incorrecto.">
            <a:extLst>
              <a:ext uri="{FF2B5EF4-FFF2-40B4-BE49-F238E27FC236}">
                <a16:creationId xmlns:a16="http://schemas.microsoft.com/office/drawing/2014/main" id="{72E1A030-DECC-0492-C3D1-5108E757B82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9" y="252123"/>
            <a:ext cx="1981002" cy="86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1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Aplicación&#10;&#10;El contenido generado por IA puede ser incorrecto.">
            <a:extLst>
              <a:ext uri="{FF2B5EF4-FFF2-40B4-BE49-F238E27FC236}">
                <a16:creationId xmlns:a16="http://schemas.microsoft.com/office/drawing/2014/main" id="{46880A06-CD4B-84F9-1368-E9FFD6CD9C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7432"/>
            <a:ext cx="12192000" cy="595232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F18D0AC-74F2-3013-CC04-6A367E3CF1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2778"/>
            <a:ext cx="12192000" cy="1335840"/>
          </a:xfrm>
          <a:prstGeom prst="rect">
            <a:avLst/>
          </a:prstGeom>
        </p:spPr>
      </p:pic>
      <p:pic>
        <p:nvPicPr>
          <p:cNvPr id="5" name="Imagen 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A4C5EA16-A22E-6320-297F-FE5E2C5B47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87" y="52017"/>
            <a:ext cx="1980000" cy="8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04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nimal, pez, avión, jet&#10;&#10;El contenido generado por IA puede ser incorrecto.">
            <a:extLst>
              <a:ext uri="{FF2B5EF4-FFF2-40B4-BE49-F238E27FC236}">
                <a16:creationId xmlns:a16="http://schemas.microsoft.com/office/drawing/2014/main" id="{7BB39A28-6FC0-1BAE-736B-F03A137CE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4708"/>
            <a:ext cx="12192000" cy="5443292"/>
          </a:xfrm>
          <a:prstGeom prst="rect">
            <a:avLst/>
          </a:prstGeom>
        </p:spPr>
      </p:pic>
      <p:pic>
        <p:nvPicPr>
          <p:cNvPr id="5" name="Imagen 4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88B5BADF-05A7-4C84-BE97-23EAD54EB3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1526574"/>
          </a:xfrm>
          <a:prstGeom prst="rect">
            <a:avLst/>
          </a:prstGeom>
        </p:spPr>
      </p:pic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6BD4E6B-FE75-5710-C0BD-BDF4EC4434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81" y="257577"/>
            <a:ext cx="1980000" cy="86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7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animal, pez, avión, jet&#10;&#10;El contenido generado por IA puede ser incorrecto.">
            <a:extLst>
              <a:ext uri="{FF2B5EF4-FFF2-40B4-BE49-F238E27FC236}">
                <a16:creationId xmlns:a16="http://schemas.microsoft.com/office/drawing/2014/main" id="{7BB39A28-6FC0-1BAE-736B-F03A137CE1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4708"/>
            <a:ext cx="12192000" cy="5443292"/>
          </a:xfrm>
          <a:prstGeom prst="rect">
            <a:avLst/>
          </a:prstGeom>
        </p:spPr>
      </p:pic>
      <p:pic>
        <p:nvPicPr>
          <p:cNvPr id="5" name="Imagen 4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88B5BADF-05A7-4C84-BE97-23EAD54EB3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1526574"/>
          </a:xfrm>
          <a:prstGeom prst="rect">
            <a:avLst/>
          </a:prstGeom>
        </p:spPr>
      </p:pic>
      <p:pic>
        <p:nvPicPr>
          <p:cNvPr id="6" name="Imagen 5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66BD4E6B-FE75-5710-C0BD-BDF4EC4434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224" y="1675437"/>
            <a:ext cx="5151549" cy="225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885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2930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807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5" r:id="rId3"/>
    <p:sldLayoutId id="2147483657" r:id="rId4"/>
    <p:sldLayoutId id="2147483659" r:id="rId5"/>
    <p:sldLayoutId id="2147483662" r:id="rId6"/>
    <p:sldLayoutId id="2147483661" r:id="rId7"/>
    <p:sldLayoutId id="214748365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03A424-E557-773B-BD57-DB8342CB748D}"/>
              </a:ext>
            </a:extLst>
          </p:cNvPr>
          <p:cNvSpPr txBox="1"/>
          <p:nvPr/>
        </p:nvSpPr>
        <p:spPr>
          <a:xfrm>
            <a:off x="5462649" y="2871176"/>
            <a:ext cx="640525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cap="all" dirty="0"/>
              <a:t>De la conformidad a la resiliencia</a:t>
            </a:r>
          </a:p>
          <a:p>
            <a:pPr algn="r"/>
            <a:r>
              <a:rPr lang="es-ES" sz="2000" cap="all" dirty="0"/>
              <a:t>Cómo las nuevas normativas rediseñan la gestión de riesgos de terceros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9CBA285-C3FD-AA1A-8575-D85D6236B3BE}"/>
              </a:ext>
            </a:extLst>
          </p:cNvPr>
          <p:cNvSpPr txBox="1"/>
          <p:nvPr/>
        </p:nvSpPr>
        <p:spPr>
          <a:xfrm>
            <a:off x="7572003" y="2409511"/>
            <a:ext cx="4260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Ingrid Matos</a:t>
            </a:r>
            <a:endParaRPr lang="es-ES" sz="2400" b="1" dirty="0">
              <a:solidFill>
                <a:schemeClr val="accent1">
                  <a:lumMod val="60000"/>
                  <a:lumOff val="40000"/>
                </a:schemeClr>
              </a:solidFill>
              <a:latin typeface="Montserrat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B80A2C3-6CE2-F58B-419F-71942B3B0631}"/>
              </a:ext>
            </a:extLst>
          </p:cNvPr>
          <p:cNvSpPr txBox="1"/>
          <p:nvPr/>
        </p:nvSpPr>
        <p:spPr>
          <a:xfrm>
            <a:off x="666503" y="6107461"/>
            <a:ext cx="15170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bg1"/>
                </a:solidFill>
                <a:latin typeface="Montserrat" pitchFamily="2" charset="0"/>
              </a:rPr>
              <a:t>Fecha:  13/10/2026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6353DA8-8C4B-99E9-6C56-600DAF783C42}"/>
              </a:ext>
            </a:extLst>
          </p:cNvPr>
          <p:cNvSpPr txBox="1"/>
          <p:nvPr/>
        </p:nvSpPr>
        <p:spPr>
          <a:xfrm>
            <a:off x="654628" y="6306725"/>
            <a:ext cx="8104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>
                <a:solidFill>
                  <a:schemeClr val="bg1"/>
                </a:solidFill>
                <a:latin typeface="Montserrat" pitchFamily="2" charset="0"/>
              </a:rPr>
              <a:t>Rev. 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67A988D-A721-2FDB-76D5-F94FED4AAF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3759">
            <a:off x="508874" y="2382312"/>
            <a:ext cx="3899810" cy="26047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2B2B0EE-648D-E5CE-7270-D1D684DC0AD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22" t="-4657" r="11117" b="53900"/>
          <a:stretch/>
        </p:blipFill>
        <p:spPr>
          <a:xfrm rot="3914946" flipV="1">
            <a:off x="-263256" y="3401765"/>
            <a:ext cx="1416088" cy="212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3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3A86C4"/>
                </a:solidFill>
                <a:latin typeface="Arial"/>
              </a:rPr>
              <a:t>PARA EMPEZAR  |  UNA PROVOCACIÓN</a:t>
            </a:r>
          </a:p>
        </p:txBody>
      </p:sp>
      <p:sp>
        <p:nvSpPr>
          <p:cNvPr id="3" name="Rectangle 2"/>
          <p:cNvSpPr/>
          <p:nvPr/>
        </p:nvSpPr>
        <p:spPr>
          <a:xfrm>
            <a:off x="585216" y="1097280"/>
            <a:ext cx="77724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1280160"/>
            <a:ext cx="11055096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FFFFFF"/>
                </a:solidFill>
                <a:latin typeface="Arial"/>
              </a:rPr>
              <a:t>Todos aquí hacemos due diligence de terceros.</a:t>
            </a:r>
          </a:p>
          <a:p>
            <a:pPr algn="l">
              <a:lnSpc>
                <a:spcPct val="110000"/>
              </a:lnSpc>
            </a:pPr>
            <a:r>
              <a:rPr sz="3400" b="1" i="0">
                <a:solidFill>
                  <a:srgbClr val="3A86C4"/>
                </a:solidFill>
                <a:latin typeface="Arial"/>
              </a:rPr>
              <a:t>¿Cuántos podríamos demostrar que funciona?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200400"/>
            <a:ext cx="2651760" cy="173736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66928" y="3200400"/>
            <a:ext cx="265176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3383280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4069080"/>
            <a:ext cx="21945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EC3DB"/>
                </a:solidFill>
                <a:latin typeface="Arial"/>
              </a:rPr>
              <a:t>de los ingresos se pierde cada año por fraude en una organización típica</a:t>
            </a:r>
          </a:p>
        </p:txBody>
      </p:sp>
      <p:sp>
        <p:nvSpPr>
          <p:cNvPr id="9" name="Rectangle 8"/>
          <p:cNvSpPr/>
          <p:nvPr/>
        </p:nvSpPr>
        <p:spPr>
          <a:xfrm>
            <a:off x="3368040" y="3200400"/>
            <a:ext cx="2651760" cy="173736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68040" y="3200400"/>
            <a:ext cx="265176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96640" y="3383280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US$ 145.000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6640" y="4069080"/>
            <a:ext cx="21945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EC3DB"/>
                </a:solidFill>
                <a:latin typeface="Arial"/>
              </a:rPr>
              <a:t>pérdida mediana por caso de fraude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69152" y="3200400"/>
            <a:ext cx="2651760" cy="173736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69152" y="3200400"/>
            <a:ext cx="265176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97752" y="3383280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12 meses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97752" y="4069080"/>
            <a:ext cx="21945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EC3DB"/>
                </a:solidFill>
                <a:latin typeface="Arial"/>
              </a:rPr>
              <a:t>duración mediana de un fraude hasta su detección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70264" y="3200400"/>
            <a:ext cx="2651760" cy="173736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70264" y="3200400"/>
            <a:ext cx="265176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98864" y="3383280"/>
            <a:ext cx="219456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600" b="1" i="0">
                <a:solidFill>
                  <a:srgbClr val="FFFFFF"/>
                </a:solidFill>
                <a:latin typeface="Arial"/>
              </a:rPr>
              <a:t>43%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98864" y="4069080"/>
            <a:ext cx="219456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AEC3DB"/>
                </a:solidFill>
                <a:latin typeface="Arial"/>
              </a:rPr>
              <a:t>de los fraudes se detectan por denuncias, no por controles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5212080"/>
            <a:ext cx="1105509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Arial"/>
              </a:rPr>
              <a:t>La pregunta no es si su organización hace due diligence, </a:t>
            </a:r>
            <a:r>
              <a:rPr sz="1500" b="1" i="0">
                <a:solidFill>
                  <a:srgbClr val="3A86C4"/>
                </a:solidFill>
                <a:latin typeface="Arial"/>
              </a:rPr>
              <a:t>sino si lo vería venir.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852160"/>
            <a:ext cx="11055096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6E86A6"/>
                </a:solidFill>
                <a:latin typeface="Arial"/>
              </a:rPr>
              <a:t>Fuente: ACFE, Occupational Fraud 2024: A Report to the Nations (1.921 casos en 138 países y territorios, enero 2022–septiembre 2023).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6E86A6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6E86A6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DIEZ AÑOS DE REGULACIÓN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Muchas normas, un único input y un único output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Sostenibilidad, integridad y resiliencia evolucionaron en paralelo. La respuesta no es un silo por norma, sino un proceso único de due diligence.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148840"/>
            <a:ext cx="1435608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2E6CA4"/>
                </a:solidFill>
                <a:latin typeface="Arial"/>
              </a:rPr>
              <a:t>SOSTENIBILIDAD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103120" y="2537460"/>
            <a:ext cx="7589520" cy="0"/>
          </a:xfrm>
          <a:prstGeom prst="line">
            <a:avLst/>
          </a:prstGeom>
          <a:ln w="12700">
            <a:solidFill>
              <a:srgbClr val="D3DA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066544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93976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2018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NFRD / EINF</a:t>
            </a:r>
          </a:p>
        </p:txBody>
      </p:sp>
      <p:sp>
        <p:nvSpPr>
          <p:cNvPr id="9" name="Rectangle 8"/>
          <p:cNvSpPr/>
          <p:nvPr/>
        </p:nvSpPr>
        <p:spPr>
          <a:xfrm>
            <a:off x="3172968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00400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2020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Taxonomía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79392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06824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2021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SFDR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85816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13248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2022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CSRD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92240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19672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2023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ESRS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98664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26096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2024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CSDDD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705088" y="2148840"/>
            <a:ext cx="950976" cy="777240"/>
          </a:xfrm>
          <a:prstGeom prst="rect">
            <a:avLst/>
          </a:prstGeom>
          <a:solidFill>
            <a:srgbClr val="E9F0F8"/>
          </a:solidFill>
          <a:ln w="12700">
            <a:solidFill>
              <a:srgbClr val="2E6CA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732520" y="214884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2E6CA4"/>
                </a:solidFill>
                <a:latin typeface="Arial"/>
              </a:rPr>
              <a:t>2026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Ómnibus 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3154680"/>
            <a:ext cx="1435608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B5822F"/>
                </a:solidFill>
                <a:latin typeface="Arial"/>
              </a:rPr>
              <a:t>ANTICORRUPCIÓN</a:t>
            </a:r>
          </a:p>
          <a:p>
            <a:pPr algn="l"/>
            <a:r>
              <a:rPr sz="1000" b="1" i="0">
                <a:solidFill>
                  <a:srgbClr val="B5822F"/>
                </a:solidFill>
                <a:latin typeface="Arial"/>
              </a:rPr>
              <a:t>E INTEGRIDAD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2103120" y="3543300"/>
            <a:ext cx="7589520" cy="0"/>
          </a:xfrm>
          <a:prstGeom prst="line">
            <a:avLst/>
          </a:prstGeom>
          <a:ln w="12700">
            <a:solidFill>
              <a:srgbClr val="D3DA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066544" y="3154680"/>
            <a:ext cx="950976" cy="777240"/>
          </a:xfrm>
          <a:prstGeom prst="rect">
            <a:avLst/>
          </a:prstGeom>
          <a:solidFill>
            <a:srgbClr val="F3ECDF"/>
          </a:solidFill>
          <a:ln w="12700">
            <a:solidFill>
              <a:srgbClr val="B58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093976" y="315468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B5822F"/>
                </a:solidFill>
                <a:latin typeface="Arial"/>
              </a:rPr>
              <a:t>2016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ISO 37001*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85816" y="3154680"/>
            <a:ext cx="950976" cy="777240"/>
          </a:xfrm>
          <a:prstGeom prst="rect">
            <a:avLst/>
          </a:prstGeom>
          <a:solidFill>
            <a:srgbClr val="F3ECDF"/>
          </a:solidFill>
          <a:ln w="12700">
            <a:solidFill>
              <a:srgbClr val="B58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413248" y="315468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B5822F"/>
                </a:solidFill>
                <a:latin typeface="Arial"/>
              </a:rPr>
              <a:t>2021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ISO 37301*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98664" y="3154680"/>
            <a:ext cx="950976" cy="777240"/>
          </a:xfrm>
          <a:prstGeom prst="rect">
            <a:avLst/>
          </a:prstGeom>
          <a:solidFill>
            <a:srgbClr val="F3ECDF"/>
          </a:solidFill>
          <a:ln w="12700">
            <a:solidFill>
              <a:srgbClr val="B58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626096" y="315468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B5822F"/>
                </a:solidFill>
                <a:latin typeface="Arial"/>
              </a:rPr>
              <a:t>2024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Paquete AML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05088" y="3154680"/>
            <a:ext cx="950976" cy="777240"/>
          </a:xfrm>
          <a:prstGeom prst="rect">
            <a:avLst/>
          </a:prstGeom>
          <a:solidFill>
            <a:srgbClr val="F3ECDF"/>
          </a:solidFill>
          <a:ln w="12700">
            <a:solidFill>
              <a:srgbClr val="B5822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732520" y="315468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B5822F"/>
                </a:solidFill>
                <a:latin typeface="Arial"/>
              </a:rPr>
              <a:t>2026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Directiva AC UE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4160520"/>
            <a:ext cx="1435608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142845"/>
                </a:solidFill>
                <a:latin typeface="Arial"/>
              </a:rPr>
              <a:t>RIESGO Y</a:t>
            </a:r>
          </a:p>
          <a:p>
            <a:pPr algn="l"/>
            <a:r>
              <a:rPr sz="1000" b="1" i="0">
                <a:solidFill>
                  <a:srgbClr val="142845"/>
                </a:solidFill>
                <a:latin typeface="Arial"/>
              </a:rPr>
              <a:t>RESILIENCIA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2103120" y="4549140"/>
            <a:ext cx="7589520" cy="0"/>
          </a:xfrm>
          <a:prstGeom prst="line">
            <a:avLst/>
          </a:prstGeom>
          <a:ln w="12700">
            <a:solidFill>
              <a:srgbClr val="D3DA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066544" y="4160520"/>
            <a:ext cx="950976" cy="777240"/>
          </a:xfrm>
          <a:prstGeom prst="rect">
            <a:avLst/>
          </a:prstGeom>
          <a:solidFill>
            <a:srgbClr val="F2F5F8"/>
          </a:solidFill>
          <a:ln w="12700">
            <a:solidFill>
              <a:srgbClr val="14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093976" y="416052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142845"/>
                </a:solidFill>
                <a:latin typeface="Arial"/>
              </a:rPr>
              <a:t>2018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ISO 31000*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172968" y="4160520"/>
            <a:ext cx="950976" cy="777240"/>
          </a:xfrm>
          <a:prstGeom prst="rect">
            <a:avLst/>
          </a:prstGeom>
          <a:solidFill>
            <a:srgbClr val="F2F5F8"/>
          </a:solidFill>
          <a:ln w="12700">
            <a:solidFill>
              <a:srgbClr val="14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3200400" y="416052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142845"/>
                </a:solidFill>
                <a:latin typeface="Arial"/>
              </a:rPr>
              <a:t>2019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ISO 22301*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385816" y="4160520"/>
            <a:ext cx="950976" cy="777240"/>
          </a:xfrm>
          <a:prstGeom prst="rect">
            <a:avLst/>
          </a:prstGeom>
          <a:solidFill>
            <a:srgbClr val="F2F5F8"/>
          </a:solidFill>
          <a:ln w="12700">
            <a:solidFill>
              <a:srgbClr val="14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413248" y="416052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142845"/>
                </a:solidFill>
                <a:latin typeface="Arial"/>
              </a:rPr>
              <a:t>2022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NIS2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598664" y="4160520"/>
            <a:ext cx="950976" cy="777240"/>
          </a:xfrm>
          <a:prstGeom prst="rect">
            <a:avLst/>
          </a:prstGeom>
          <a:solidFill>
            <a:srgbClr val="F2F5F8"/>
          </a:solidFill>
          <a:ln w="12700">
            <a:solidFill>
              <a:srgbClr val="14284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626096" y="4160520"/>
            <a:ext cx="89611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142845"/>
                </a:solidFill>
                <a:latin typeface="Arial"/>
              </a:rPr>
              <a:t>2025</a:t>
            </a:r>
          </a:p>
          <a:p>
            <a:pPr algn="ctr"/>
            <a:r>
              <a:rPr sz="950" b="0" i="0">
                <a:solidFill>
                  <a:srgbClr val="142845"/>
                </a:solidFill>
                <a:latin typeface="Arial"/>
              </a:rPr>
              <a:t>DORA aplicable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921240" y="2148840"/>
            <a:ext cx="1700784" cy="2788920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0012680" y="2148840"/>
            <a:ext cx="1517904" cy="2788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1" i="0" spc="100">
                <a:solidFill>
                  <a:srgbClr val="3A86C4"/>
                </a:solidFill>
                <a:latin typeface="Arial"/>
              </a:rPr>
              <a:t>ÚNICO INPUT</a:t>
            </a:r>
          </a:p>
          <a:p>
            <a:pPr algn="ctr">
              <a:spcAft>
                <a:spcPts val="400"/>
              </a:spcAft>
            </a:pPr>
            <a:r>
              <a:rPr sz="950" b="0" i="0">
                <a:solidFill>
                  <a:srgbClr val="FFFFFF"/>
                </a:solidFill>
                <a:latin typeface="Arial"/>
              </a:rPr>
              <a:t>Due diligence de terceros: base de datos y proceso único</a:t>
            </a:r>
          </a:p>
          <a:p>
            <a:pPr algn="ctr">
              <a:spcAft>
                <a:spcPts val="400"/>
              </a:spcAft>
            </a:pPr>
            <a:r>
              <a:rPr sz="1400" b="0" i="0">
                <a:solidFill>
                  <a:srgbClr val="3A86C4"/>
                </a:solidFill>
                <a:latin typeface="Arial"/>
              </a:rPr>
              <a:t>↓</a:t>
            </a:r>
          </a:p>
          <a:p>
            <a:pPr algn="ctr">
              <a:spcAft>
                <a:spcPts val="400"/>
              </a:spcAft>
            </a:pPr>
            <a:r>
              <a:rPr sz="1000" b="1" i="0" spc="100">
                <a:solidFill>
                  <a:srgbClr val="3A86C4"/>
                </a:solidFill>
                <a:latin typeface="Arial"/>
              </a:rPr>
              <a:t>ÚNICO OUTPUT</a:t>
            </a:r>
          </a:p>
          <a:p>
            <a:pPr algn="ctr">
              <a:spcAft>
                <a:spcPts val="400"/>
              </a:spcAft>
            </a:pPr>
            <a:r>
              <a:rPr sz="950" b="0" i="0">
                <a:solidFill>
                  <a:srgbClr val="FFFFFF"/>
                </a:solidFill>
                <a:latin typeface="Arial"/>
              </a:rPr>
              <a:t>Evidencia integrada para decidir y rendir cuentas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6928" y="5303520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8A96A4"/>
                </a:solidFill>
                <a:latin typeface="Arial"/>
              </a:rPr>
              <a:t>* Normas ISO: estándares de referencia, no legislación de la UE.   ·   Paquete AML: AMLR (UE) 2024/1624 y AMLD6 (UE) 2024/1640.   ·   Directiva Anticorrupción UE adoptada en 2026.</a:t>
            </a:r>
          </a:p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8A96A4"/>
                </a:solidFill>
                <a:latin typeface="Arial"/>
              </a:rPr>
              <a:t>NIS2: Directiva (UE) 2022/2555.   ·   DORA: Reglamento (UE) 2022/2554, aplicable desde el 17/01/2025.   ·   Ómnibus I: Directiva (UE) 2026/470 (DOUE 26/02/2026).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EL PROBLEMA DE LOS SILOS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La due diligence en silos no ve el riesgo completo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Cada área pregunta lo suyo, al mismo tercero, con su propio formulario. Nadie tiene la imagen completa.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148840"/>
            <a:ext cx="59436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100">
                <a:solidFill>
                  <a:srgbClr val="B5822F"/>
                </a:solidFill>
                <a:latin typeface="Arial"/>
              </a:rPr>
              <a:t>MODELO ACTUAL  ·  VERIFICACIONES EN SILOS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496312"/>
            <a:ext cx="1097280" cy="548640"/>
          </a:xfrm>
          <a:prstGeom prst="rect">
            <a:avLst/>
          </a:prstGeom>
          <a:solidFill>
            <a:srgbClr val="F2F5F8"/>
          </a:solidFill>
          <a:ln w="12700">
            <a:solidFill>
              <a:srgbClr val="D3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6928" y="2496312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0" i="0">
                <a:solidFill>
                  <a:srgbClr val="45525F"/>
                </a:solidFill>
                <a:latin typeface="Arial"/>
              </a:rPr>
              <a:t>KYC</a:t>
            </a:r>
          </a:p>
        </p:txBody>
      </p:sp>
      <p:sp>
        <p:nvSpPr>
          <p:cNvPr id="8" name="Rectangle 7"/>
          <p:cNvSpPr/>
          <p:nvPr/>
        </p:nvSpPr>
        <p:spPr>
          <a:xfrm>
            <a:off x="1755648" y="2496312"/>
            <a:ext cx="1097280" cy="548640"/>
          </a:xfrm>
          <a:prstGeom prst="rect">
            <a:avLst/>
          </a:prstGeom>
          <a:solidFill>
            <a:srgbClr val="F2F5F8"/>
          </a:solidFill>
          <a:ln w="12700">
            <a:solidFill>
              <a:srgbClr val="D3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755648" y="2496312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0" i="0">
                <a:solidFill>
                  <a:srgbClr val="45525F"/>
                </a:solidFill>
                <a:latin typeface="Arial"/>
              </a:rPr>
              <a:t>AML / CFT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44368" y="2496312"/>
            <a:ext cx="1097280" cy="548640"/>
          </a:xfrm>
          <a:prstGeom prst="rect">
            <a:avLst/>
          </a:prstGeom>
          <a:solidFill>
            <a:srgbClr val="F2F5F8"/>
          </a:solidFill>
          <a:ln w="12700">
            <a:solidFill>
              <a:srgbClr val="D3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944368" y="2496312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0" i="0">
                <a:solidFill>
                  <a:srgbClr val="45525F"/>
                </a:solidFill>
                <a:latin typeface="Arial"/>
              </a:rPr>
              <a:t>Sanciones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3163824"/>
            <a:ext cx="1097280" cy="548640"/>
          </a:xfrm>
          <a:prstGeom prst="rect">
            <a:avLst/>
          </a:prstGeom>
          <a:solidFill>
            <a:srgbClr val="F2F5F8"/>
          </a:solidFill>
          <a:ln w="12700">
            <a:solidFill>
              <a:srgbClr val="D3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3163824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0" i="0">
                <a:solidFill>
                  <a:srgbClr val="45525F"/>
                </a:solidFill>
                <a:latin typeface="Arial"/>
              </a:rPr>
              <a:t>Antisoborno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55648" y="3163824"/>
            <a:ext cx="1097280" cy="548640"/>
          </a:xfrm>
          <a:prstGeom prst="rect">
            <a:avLst/>
          </a:prstGeom>
          <a:solidFill>
            <a:srgbClr val="F2F5F8"/>
          </a:solidFill>
          <a:ln w="12700">
            <a:solidFill>
              <a:srgbClr val="D3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755648" y="3163824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0" i="0">
                <a:solidFill>
                  <a:srgbClr val="45525F"/>
                </a:solidFill>
                <a:latin typeface="Arial"/>
              </a:rPr>
              <a:t>Compras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944368" y="3163824"/>
            <a:ext cx="1097280" cy="548640"/>
          </a:xfrm>
          <a:prstGeom prst="rect">
            <a:avLst/>
          </a:prstGeom>
          <a:solidFill>
            <a:srgbClr val="F2F5F8"/>
          </a:solidFill>
          <a:ln w="12700">
            <a:solidFill>
              <a:srgbClr val="D3DA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944368" y="3163824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0" i="0">
                <a:solidFill>
                  <a:srgbClr val="45525F"/>
                </a:solidFill>
                <a:latin typeface="Arial"/>
              </a:rPr>
              <a:t>ESG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758184"/>
            <a:ext cx="347472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0" i="0">
                <a:solidFill>
                  <a:srgbClr val="8A96A4"/>
                </a:solidFill>
                <a:latin typeface="Arial"/>
              </a:rPr>
              <a:t>puntual  ·  aislado  ·  sin trazabilidad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4206240" y="3044952"/>
            <a:ext cx="1645920" cy="0"/>
          </a:xfrm>
          <a:prstGeom prst="line">
            <a:avLst/>
          </a:prstGeom>
          <a:ln w="19050">
            <a:solidFill>
              <a:srgbClr val="B5822F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035040" y="2496312"/>
            <a:ext cx="2560320" cy="1097280"/>
          </a:xfrm>
          <a:prstGeom prst="rect">
            <a:avLst/>
          </a:prstGeom>
          <a:solidFill>
            <a:srgbClr val="F3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17920" y="2496312"/>
            <a:ext cx="2194560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B5822F"/>
                </a:solidFill>
                <a:latin typeface="Arial"/>
              </a:rPr>
              <a:t>✕  Señales dispersas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Una alerta en Compras no llega a quien decide en Compliance.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778240" y="2496312"/>
            <a:ext cx="2843784" cy="109728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961120" y="2496312"/>
            <a:ext cx="2478024" cy="10972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 i="0">
                <a:solidFill>
                  <a:srgbClr val="142845"/>
                </a:solidFill>
                <a:latin typeface="Arial"/>
              </a:rPr>
              <a:t>Efecto en el tercero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Fatiga de cuestionarios: responde por cumplir y la calidad del dato cae.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4069080"/>
            <a:ext cx="62179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100">
                <a:solidFill>
                  <a:srgbClr val="2E6CA4"/>
                </a:solidFill>
                <a:latin typeface="Arial"/>
              </a:rPr>
              <a:t>MODELO INTEGRADO  ·  DUE DILIGENCE CONTINUA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4389120"/>
            <a:ext cx="3474720" cy="868680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4389120"/>
            <a:ext cx="310896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Arial"/>
              </a:rPr>
              <a:t>DUE DILIGENCE INTEGRADA</a:t>
            </a:r>
          </a:p>
          <a:p>
            <a:pPr algn="l">
              <a:spcAft>
                <a:spcPts val="300"/>
              </a:spcAft>
            </a:pPr>
            <a:r>
              <a:rPr sz="1000" b="0" i="0">
                <a:solidFill>
                  <a:srgbClr val="AEC3DB"/>
                </a:solidFill>
                <a:latin typeface="Arial"/>
              </a:rPr>
              <a:t>Base única · monitoreo continuo · cadena de valor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4206240" y="4823460"/>
            <a:ext cx="1645920" cy="0"/>
          </a:xfrm>
          <a:prstGeom prst="line">
            <a:avLst/>
          </a:prstGeom>
          <a:ln w="19050">
            <a:solidFill>
              <a:srgbClr val="2E6CA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6035040" y="4389120"/>
            <a:ext cx="5586984" cy="86868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217920" y="4389120"/>
            <a:ext cx="5221224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 i="0">
                <a:solidFill>
                  <a:srgbClr val="2E6CA4"/>
                </a:solidFill>
                <a:latin typeface="Arial"/>
              </a:rPr>
              <a:t>✓  Riesgo visible y trazable</a:t>
            </a:r>
          </a:p>
          <a:p>
            <a:pPr algn="l">
              <a:spcAft>
                <a:spcPts val="4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Un mismo dato y una misma priorización alimentan compliance, antifraude, sostenibilidad y continuidad.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5486400"/>
            <a:ext cx="11055096" cy="64008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86968" y="5486400"/>
            <a:ext cx="1041501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142845"/>
                </a:solidFill>
                <a:latin typeface="Arial"/>
              </a:rPr>
              <a:t>La paradoja:  </a:t>
            </a:r>
            <a:r>
              <a:rPr sz="1300" b="0" i="0">
                <a:solidFill>
                  <a:srgbClr val="2C3A4A"/>
                </a:solidFill>
                <a:latin typeface="Arial"/>
              </a:rPr>
              <a:t>más controles no significan más control. Cuando el riesgo del tercero se convierte en incidente, los silos ralentizan la respuesta justo cuando más importa.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EL MARCO EUROPEO TRAS EL ÓMNIBUS 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Menos empresas en alcance, la misma lógica de cadena de valor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La Directiva (UE) 2026/470 recalibra el alcance y los plazos de la CSDDD y la CSRD, pero mantiene el enfoque basado en riesgo.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2148840"/>
            <a:ext cx="3566160" cy="310896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66928" y="2148840"/>
            <a:ext cx="3566160" cy="82296"/>
          </a:xfrm>
          <a:prstGeom prst="rect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37744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2E6CA4"/>
                </a:solidFill>
                <a:latin typeface="Arial"/>
              </a:rPr>
              <a:t>CSDDD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265176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Diligencia debida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154680"/>
            <a:ext cx="301752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Empresas UE: más de 5.000 empleados y más de EUR 1.500 M de facturación mundial neta.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Empresas no UE: más de EUR 1.500 M de facturación en la UE.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Transposición: 26/07/2028  ·  Aplicación: 26/07/2029.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Sanción máxima: 3% de la facturación mundial neta.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11396" y="2148840"/>
            <a:ext cx="3566160" cy="310896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11396" y="2148840"/>
            <a:ext cx="3566160" cy="82296"/>
          </a:xfrm>
          <a:prstGeom prst="rect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85716" y="237744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2E6CA4"/>
                </a:solidFill>
                <a:latin typeface="Arial"/>
              </a:rPr>
              <a:t>CSRD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5716" y="265176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Información de sostenibilidad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3154680"/>
            <a:ext cx="301752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Empresas UE: más de 1.000 empleados y más de EUR 450 M de facturación.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Primeros informes: ejercicios iniciados en 2027.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Solicitudes a empresas de la cadena con menos de 1.000 empleados: limitadas al estándar voluntario VSME.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55864" y="2148840"/>
            <a:ext cx="3566160" cy="310896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55864" y="2148840"/>
            <a:ext cx="3566160" cy="82296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30184" y="2377440"/>
            <a:ext cx="30175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2E6CA4"/>
                </a:solidFill>
                <a:latin typeface="Arial"/>
              </a:rPr>
              <a:t>LO QUE SE MANTIENE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0184" y="2651760"/>
            <a:ext cx="30175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Enfoque basado en riesgo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0184" y="3154680"/>
            <a:ext cx="301752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Cobertura de toda la cadena de actividades.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Análisis inicial con la información razonablemente disponible.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Evaluación en profundidad donde los impactos son más probables y graves.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Información a socios: solo cuando sea necesaria, específica y proporcionada.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5440680"/>
            <a:ext cx="11055096" cy="594360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86968" y="5440680"/>
            <a:ext cx="10415016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3A86C4"/>
                </a:solidFill>
                <a:latin typeface="Arial"/>
              </a:rPr>
              <a:t>Lectura práctica:  </a:t>
            </a:r>
            <a:r>
              <a:rPr sz="1300" b="0" i="0">
                <a:solidFill>
                  <a:srgbClr val="FFFFFF"/>
                </a:solidFill>
                <a:latin typeface="Arial"/>
              </a:rPr>
              <a:t>el alcance directo se reduce, pero la exigencia sobre la cadena de valor llega igual a quien vende, fabrica o presta servicios a esas empresas.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080760"/>
            <a:ext cx="11055096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50" b="0" i="0">
                <a:solidFill>
                  <a:srgbClr val="8A96A4"/>
                </a:solidFill>
                <a:latin typeface="Arial"/>
              </a:rPr>
              <a:t>Fuente: Directiva (UE) 2026/470 (Ómnibus I), DOUE 26/02/2026; análisis de Clifford Chance y Covington (febrero 2026).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EL CICLO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De la matriz de riesgo a la decisión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Un proceso continuo y basado en riesgo: la profundidad de cada verificación es proporcional a la exposición del tercero.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2240280"/>
            <a:ext cx="1673352" cy="274320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33272" y="2514600"/>
            <a:ext cx="548640" cy="548640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33272" y="2514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32004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Matriz de riesgo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" y="3840480"/>
            <a:ext cx="1261872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Segmentación de terceros por riesgo inherente: país, sector, tipo de relación, interacción con funcionarios.</a:t>
            </a:r>
          </a:p>
        </p:txBody>
      </p:sp>
      <p:sp>
        <p:nvSpPr>
          <p:cNvPr id="10" name="Isosceles Triangle 9"/>
          <p:cNvSpPr/>
          <p:nvPr/>
        </p:nvSpPr>
        <p:spPr>
          <a:xfrm rot="5400000">
            <a:off x="2468880" y="3529584"/>
            <a:ext cx="82296" cy="164592"/>
          </a:xfrm>
          <a:prstGeom prst="triangle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569464" y="2240280"/>
            <a:ext cx="1673352" cy="274320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2825496" y="2514600"/>
            <a:ext cx="548640" cy="548640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25496" y="2514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8920" y="32004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Screening &amp; KYC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8920" y="3840480"/>
            <a:ext cx="1261872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Identidad y titularidad real, listas de sanciones, PEP y medios adversos.</a:t>
            </a:r>
          </a:p>
        </p:txBody>
      </p:sp>
      <p:sp>
        <p:nvSpPr>
          <p:cNvPr id="16" name="Isosceles Triangle 15"/>
          <p:cNvSpPr/>
          <p:nvPr/>
        </p:nvSpPr>
        <p:spPr>
          <a:xfrm rot="5400000">
            <a:off x="4261104" y="3529584"/>
            <a:ext cx="82296" cy="164592"/>
          </a:xfrm>
          <a:prstGeom prst="triangle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361688" y="2240280"/>
            <a:ext cx="1673352" cy="274320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4617720" y="2514600"/>
            <a:ext cx="548640" cy="548640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17720" y="2514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1144" y="32004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DD según riesgo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1144" y="3840480"/>
            <a:ext cx="1261872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Profundidad proporcional: simplificada, estándar o reforzada según la exposición.</a:t>
            </a:r>
          </a:p>
        </p:txBody>
      </p:sp>
      <p:sp>
        <p:nvSpPr>
          <p:cNvPr id="22" name="Isosceles Triangle 21"/>
          <p:cNvSpPr/>
          <p:nvPr/>
        </p:nvSpPr>
        <p:spPr>
          <a:xfrm rot="5400000">
            <a:off x="6053328" y="3529584"/>
            <a:ext cx="82296" cy="164592"/>
          </a:xfrm>
          <a:prstGeom prst="triangle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153912" y="2240280"/>
            <a:ext cx="1673352" cy="274320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409944" y="2514600"/>
            <a:ext cx="548640" cy="548640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409944" y="2514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73368" y="32004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Evaluación de impactos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3840480"/>
            <a:ext cx="1261872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Integridad y fraude, derechos humanos y medio ambiente en la cadena de valor.</a:t>
            </a:r>
          </a:p>
        </p:txBody>
      </p:sp>
      <p:sp>
        <p:nvSpPr>
          <p:cNvPr id="28" name="Isosceles Triangle 27"/>
          <p:cNvSpPr/>
          <p:nvPr/>
        </p:nvSpPr>
        <p:spPr>
          <a:xfrm rot="5400000">
            <a:off x="7845552" y="3529584"/>
            <a:ext cx="82296" cy="164592"/>
          </a:xfrm>
          <a:prstGeom prst="triangle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946136" y="2240280"/>
            <a:ext cx="1673352" cy="274320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202168" y="2514600"/>
            <a:ext cx="548640" cy="548640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202168" y="2514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65592" y="32004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Mitigación &amp; remediación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165592" y="3840480"/>
            <a:ext cx="1261872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Planes de acción, cláusulas contractuales, derecho de auditoría y seguimiento.</a:t>
            </a:r>
          </a:p>
        </p:txBody>
      </p:sp>
      <p:sp>
        <p:nvSpPr>
          <p:cNvPr id="34" name="Isosceles Triangle 33"/>
          <p:cNvSpPr/>
          <p:nvPr/>
        </p:nvSpPr>
        <p:spPr>
          <a:xfrm rot="5400000">
            <a:off x="9637776" y="3529584"/>
            <a:ext cx="82296" cy="164592"/>
          </a:xfrm>
          <a:prstGeom prst="triangle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738360" y="2240280"/>
            <a:ext cx="1673352" cy="2743200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9994392" y="2514600"/>
            <a:ext cx="548640" cy="548640"/>
          </a:xfrm>
          <a:prstGeom prst="ellipse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994392" y="25146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57816" y="3200400"/>
            <a:ext cx="123444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Arial"/>
              </a:rPr>
              <a:t>Decisión e informe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57816" y="3840480"/>
            <a:ext cx="1261872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AEC3DB"/>
                </a:solidFill>
                <a:latin typeface="Arial"/>
              </a:rPr>
              <a:t>Evidencia integrada que soporta la decisión y la rendición de cuentas.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6928" y="5349240"/>
            <a:ext cx="11055096" cy="566928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86968" y="5349240"/>
            <a:ext cx="10415016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142845"/>
                </a:solidFill>
                <a:latin typeface="Arial"/>
              </a:rPr>
              <a:t>Eje transversal:  </a:t>
            </a:r>
            <a:r>
              <a:rPr sz="1300" b="0" i="0">
                <a:solidFill>
                  <a:srgbClr val="2C3A4A"/>
                </a:solidFill>
                <a:latin typeface="Arial"/>
              </a:rPr>
              <a:t>monitoreo continuo, base única de datos, canal de denuncias conectado y trazabilidad de la evidencia a lo largo de todo el ciclo.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PROPORCIONALIDAD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No todos los terceros merecen la misma profundidad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El riesgo define el nivel de verificación. Las señales de alerta elevan el nivel, no la costumbre.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2148840"/>
            <a:ext cx="2468880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66928" y="2148840"/>
            <a:ext cx="2468880" cy="82296"/>
          </a:xfrm>
          <a:prstGeom prst="rect">
            <a:avLst/>
          </a:prstGeom>
          <a:solidFill>
            <a:srgbClr val="AEC3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2350008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2E6CA4"/>
                </a:solidFill>
                <a:latin typeface="Arial"/>
              </a:rPr>
              <a:t>RIESGO BAJO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624328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DD simplificada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3108960"/>
            <a:ext cx="2011680" cy="1965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Cuestionario básico de identificación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Screening de sanciones y PEP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Declaración de cumplimiento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Revisión periódica espaciada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72968" y="2148840"/>
            <a:ext cx="2468880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172968" y="2148840"/>
            <a:ext cx="2468880" cy="82296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01568" y="2350008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2E6CA4"/>
                </a:solidFill>
                <a:latin typeface="Arial"/>
              </a:rPr>
              <a:t>RIESGO MEDIO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1568" y="2624328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DD estándar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01568" y="3108960"/>
            <a:ext cx="2011680" cy="1965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Titularidad real verificada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Medios adversos y litigios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Evidencia documental de políticas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Cláusulas de compliance en contrato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79008" y="2148840"/>
            <a:ext cx="2468880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779008" y="2148840"/>
            <a:ext cx="2468880" cy="82296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07608" y="2350008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2E6CA4"/>
                </a:solidFill>
                <a:latin typeface="Arial"/>
              </a:rPr>
              <a:t>RIESGO ALTO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07608" y="2624328"/>
            <a:ext cx="201168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DD reforzada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07608" y="3108960"/>
            <a:ext cx="2011680" cy="1965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Análisis de fuentes abiertas en profundidad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Entrevistas y visitas, si procede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Aprobación por nivel superior</a:t>
            </a:r>
          </a:p>
          <a:p>
            <a:pPr algn="l">
              <a:spcAft>
                <a:spcPts val="6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•  Monitoreo continuo y derecho de auditoría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85048" y="2148840"/>
            <a:ext cx="3236976" cy="3017520"/>
          </a:xfrm>
          <a:prstGeom prst="rect">
            <a:avLst/>
          </a:prstGeom>
          <a:solidFill>
            <a:srgbClr val="F3EC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13648" y="2350008"/>
            <a:ext cx="2779776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 spc="200">
                <a:solidFill>
                  <a:srgbClr val="B5822F"/>
                </a:solidFill>
                <a:latin typeface="Arial"/>
              </a:rPr>
              <a:t>SEÑALES DE ALERTA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3648" y="2624328"/>
            <a:ext cx="2779776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1" i="0">
                <a:solidFill>
                  <a:srgbClr val="142845"/>
                </a:solidFill>
                <a:latin typeface="Arial"/>
              </a:rPr>
              <a:t>Elevan el nivel de DD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13648" y="3108960"/>
            <a:ext cx="2779776" cy="1965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▲  Titularidad opaca o estructuras sin justificación económica</a:t>
            </a:r>
          </a:p>
          <a:p>
            <a:pPr algn="l">
              <a:spcAft>
                <a:spcPts val="5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▲  Pagos a terceros o a jurisdicciones distintas a la del servicio</a:t>
            </a:r>
          </a:p>
          <a:p>
            <a:pPr algn="l">
              <a:spcAft>
                <a:spcPts val="5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▲  Comisiones desproporcionadas</a:t>
            </a:r>
          </a:p>
          <a:p>
            <a:pPr algn="l">
              <a:spcAft>
                <a:spcPts val="5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▲  Vínculos con funcionarios públicos (PEP)</a:t>
            </a:r>
          </a:p>
          <a:p>
            <a:pPr algn="l">
              <a:spcAft>
                <a:spcPts val="5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▲  Rechazo a cláusulas de auditoría</a:t>
            </a:r>
          </a:p>
          <a:p>
            <a:pPr algn="l">
              <a:spcAft>
                <a:spcPts val="500"/>
              </a:spcAft>
            </a:pPr>
            <a:r>
              <a:rPr sz="1050" b="0" i="0">
                <a:solidFill>
                  <a:srgbClr val="45525F"/>
                </a:solidFill>
                <a:latin typeface="Arial"/>
              </a:rPr>
              <a:t>▲  Medios adversos relevantes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5394960"/>
            <a:ext cx="11055096" cy="64008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" y="5394960"/>
            <a:ext cx="1041501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142845"/>
                </a:solidFill>
                <a:latin typeface="Arial"/>
              </a:rPr>
              <a:t>Criterio documentado:  </a:t>
            </a:r>
            <a:r>
              <a:rPr sz="1300" b="0" i="0">
                <a:solidFill>
                  <a:srgbClr val="2C3A4A"/>
                </a:solidFill>
                <a:latin typeface="Arial"/>
              </a:rPr>
              <a:t>la proporcionalidad solo protege si está escrita, aprobada y aplicada de forma consistente. Sin metodología, la DD reforzada es arbitraria y la simplificada, negligente.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EL ALCANCE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La due diligence ya no es solo anticorrupción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La debida diligencia de terceros pasa de un enfoque de integridad a un enfoque integrado de riesgo y sostenibilidad.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2194560"/>
            <a:ext cx="3441192" cy="23317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66928" y="2194560"/>
            <a:ext cx="3441192" cy="82296"/>
          </a:xfrm>
          <a:prstGeom prst="rect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9536" y="2468880"/>
            <a:ext cx="2855976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142845"/>
                </a:solidFill>
                <a:latin typeface="Arial"/>
              </a:rPr>
              <a:t>Integridad, fraude y anticorrupción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3200400"/>
            <a:ext cx="28559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45525F"/>
                </a:solidFill>
                <a:latin typeface="Arial"/>
              </a:rPr>
              <a:t>Soborno, fraude, AML/CFT, sanciones, PEP y conflictos de interés.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4069080"/>
            <a:ext cx="2855976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2E6CA4"/>
                </a:solidFill>
                <a:latin typeface="Arial"/>
              </a:rPr>
              <a:t>FCPA · UK Bribery Act · ISO 37001 · leyes locales</a:t>
            </a:r>
          </a:p>
        </p:txBody>
      </p:sp>
      <p:sp>
        <p:nvSpPr>
          <p:cNvPr id="10" name="Isosceles Triangle 9"/>
          <p:cNvSpPr/>
          <p:nvPr/>
        </p:nvSpPr>
        <p:spPr>
          <a:xfrm rot="10800000">
            <a:off x="2205228" y="4599432"/>
            <a:ext cx="164592" cy="164592"/>
          </a:xfrm>
          <a:prstGeom prst="triangle">
            <a:avLst/>
          </a:prstGeom>
          <a:solidFill>
            <a:srgbClr val="8A9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73880" y="2194560"/>
            <a:ext cx="3441192" cy="23317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73880" y="2194560"/>
            <a:ext cx="3441192" cy="82296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66488" y="2468880"/>
            <a:ext cx="2855976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142845"/>
                </a:solidFill>
                <a:latin typeface="Arial"/>
              </a:rPr>
              <a:t>Derechos humanos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6488" y="3200400"/>
            <a:ext cx="28559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45525F"/>
                </a:solidFill>
                <a:latin typeface="Arial"/>
              </a:rPr>
              <a:t>Trabajo forzoso, condiciones laborales y subproveedores en la cadena de valor.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6488" y="4069080"/>
            <a:ext cx="2855976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2E6CA4"/>
                </a:solidFill>
                <a:latin typeface="Arial"/>
              </a:rPr>
              <a:t>Principios Rectores ONU · OCDE · CSDDD</a:t>
            </a:r>
          </a:p>
        </p:txBody>
      </p:sp>
      <p:sp>
        <p:nvSpPr>
          <p:cNvPr id="16" name="Isosceles Triangle 15"/>
          <p:cNvSpPr/>
          <p:nvPr/>
        </p:nvSpPr>
        <p:spPr>
          <a:xfrm rot="10800000">
            <a:off x="6012180" y="4599432"/>
            <a:ext cx="164592" cy="164592"/>
          </a:xfrm>
          <a:prstGeom prst="triangle">
            <a:avLst/>
          </a:prstGeom>
          <a:solidFill>
            <a:srgbClr val="8A9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80832" y="2194560"/>
            <a:ext cx="3441192" cy="23317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80832" y="2194560"/>
            <a:ext cx="3441192" cy="82296"/>
          </a:xfrm>
          <a:prstGeom prst="rect">
            <a:avLst/>
          </a:prstGeom>
          <a:solidFill>
            <a:srgbClr val="5AA0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73440" y="2468880"/>
            <a:ext cx="2855976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142845"/>
                </a:solidFill>
                <a:latin typeface="Arial"/>
              </a:rPr>
              <a:t>Medio ambiente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73440" y="3200400"/>
            <a:ext cx="2855976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>
                <a:solidFill>
                  <a:srgbClr val="45525F"/>
                </a:solidFill>
                <a:latin typeface="Arial"/>
              </a:rPr>
              <a:t>Impactos ambientales y riesgos climáticos a lo largo de la cadena.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73440" y="4069080"/>
            <a:ext cx="2855976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2E6CA4"/>
                </a:solidFill>
                <a:latin typeface="Arial"/>
              </a:rPr>
              <a:t>CSRD / ESRS · CSDDD</a:t>
            </a:r>
          </a:p>
        </p:txBody>
      </p:sp>
      <p:sp>
        <p:nvSpPr>
          <p:cNvPr id="22" name="Isosceles Triangle 21"/>
          <p:cNvSpPr/>
          <p:nvPr/>
        </p:nvSpPr>
        <p:spPr>
          <a:xfrm rot="10800000">
            <a:off x="9819132" y="4599432"/>
            <a:ext cx="164592" cy="164592"/>
          </a:xfrm>
          <a:prstGeom prst="triangle">
            <a:avLst/>
          </a:prstGeom>
          <a:solidFill>
            <a:srgbClr val="8A96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66928" y="4910328"/>
            <a:ext cx="11055096" cy="868680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8" y="4910328"/>
            <a:ext cx="10323576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1100" b="1" i="0" spc="200">
                <a:solidFill>
                  <a:srgbClr val="3A86C4"/>
                </a:solidFill>
                <a:latin typeface="Arial"/>
              </a:rPr>
              <a:t>EVIDENCIA INTEGRADA</a:t>
            </a:r>
          </a:p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FFFFFF"/>
                </a:solidFill>
                <a:latin typeface="Arial"/>
              </a:rPr>
              <a:t>Una sola due diligence, tres dimensiones de riesgo, a lo largo de toda la cadena de valor.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QUÉ SIGNIFICA PARA AMÉRICA LATINA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La norma es europea; la exigencia llega por contrato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Proveedores, socios y filiales en la región reciben las solicitudes de sus clientes europeos, y convergen con su propio marco local.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2148840"/>
            <a:ext cx="5344668" cy="132588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2350008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2E6CA4"/>
                </a:solidFill>
                <a:latin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1328" y="2331720"/>
            <a:ext cx="42062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El efecto llega por contrato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1328" y="2743200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Cuestionarios, cláusulas y auditorías trasladan las obligaciones europeas a la cadena latinoamericana.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77356" y="2148840"/>
            <a:ext cx="5344668" cy="132588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51676" y="2350008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2E6CA4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91756" y="2331720"/>
            <a:ext cx="42062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Alcance directo para algunas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1756" y="2743200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Empresas no UE con más de EUR 1.500 M de facturación en la UE quedan en el ámbito de la CSDDD.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3611880"/>
            <a:ext cx="5344668" cy="132588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" y="3813048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2E6CA4"/>
                </a:solidFill>
                <a:latin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1328" y="3794760"/>
            <a:ext cx="42062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Solicitudes proporcionadas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1328" y="4206240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Las peticiones a socios deben ser necesarias y específicas; en la CSRD, para la cadena con menos de 1.000 empleados, el límite es el VSME.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356" y="3611880"/>
            <a:ext cx="5344668" cy="132588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51676" y="3813048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2E6CA4"/>
                </a:solidFill>
                <a:latin typeface="Arial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1756" y="3794760"/>
            <a:ext cx="420624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>
                <a:solidFill>
                  <a:srgbClr val="142845"/>
                </a:solidFill>
                <a:latin typeface="Arial"/>
              </a:rPr>
              <a:t>Evidencia reutilizable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1756" y="4206240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Quien ya integra su DD responde una vez, con datos trazables: la madurez se vuelve ventaja competitiva.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5120640"/>
            <a:ext cx="11055096" cy="868680"/>
          </a:xfrm>
          <a:prstGeom prst="rect">
            <a:avLst/>
          </a:prstGeom>
          <a:solidFill>
            <a:srgbClr val="E9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6968" y="5120640"/>
            <a:ext cx="10415016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142845"/>
                </a:solidFill>
                <a:latin typeface="Arial"/>
              </a:rPr>
              <a:t>Marco local que converge:  </a:t>
            </a:r>
            <a:r>
              <a:rPr sz="1300" b="0" i="0">
                <a:solidFill>
                  <a:srgbClr val="2C3A4A"/>
                </a:solidFill>
                <a:latin typeface="Arial"/>
              </a:rPr>
              <a:t>Brasil, Ley 12.846/2013  ·  México, Ley General de Responsabilidades Administrativas  ·  Colombia, Ley 2195/2022  ·  Perú, Ley 30424  ·  Chile, Ley 21.595 de Delitos Económicos.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2E6CA4"/>
                </a:solidFill>
                <a:latin typeface="Arial"/>
              </a:rPr>
              <a:t>DUE DILIGENCE  |  IMPLICACIONES PARA EL LIDERAZGO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04672"/>
            <a:ext cx="1105509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800" b="1" i="0">
                <a:solidFill>
                  <a:srgbClr val="142845"/>
                </a:solidFill>
                <a:latin typeface="Arial"/>
              </a:rPr>
              <a:t>Qué cambia para quienes deciden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6464"/>
            <a:ext cx="109728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45525F"/>
                </a:solidFill>
                <a:latin typeface="Arial"/>
              </a:rPr>
              <a:t>El riesgo de terceros deja de ser un tema de compras o de compliance: es materia de gobierno corporativo.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2240280"/>
            <a:ext cx="2530602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41248" y="2532888"/>
            <a:ext cx="530352" cy="530352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532888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200400"/>
            <a:ext cx="1981962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142845"/>
                </a:solidFill>
                <a:latin typeface="Arial"/>
              </a:rPr>
              <a:t>Tema de consejo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3886200"/>
            <a:ext cx="198196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El órgano de administración define el apetito de riesgo de terceros y la exposición residual aceptable.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4892040"/>
            <a:ext cx="198196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1" i="0" spc="100">
                <a:solidFill>
                  <a:srgbClr val="2E6CA4"/>
                </a:solidFill>
                <a:latin typeface="Arial"/>
              </a:rPr>
              <a:t>GOBIERNO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08426" y="2240280"/>
            <a:ext cx="2530602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682746" y="2532888"/>
            <a:ext cx="530352" cy="530352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682746" y="2532888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82746" y="3200400"/>
            <a:ext cx="1981962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142845"/>
                </a:solidFill>
                <a:latin typeface="Arial"/>
              </a:rPr>
              <a:t>Priorizar por severidad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82746" y="3886200"/>
            <a:ext cx="198196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Empezar por los terceros críticos con la información razonablemente disponible, no mapearlo todo.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82746" y="4892040"/>
            <a:ext cx="198196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1" i="0" spc="100">
                <a:solidFill>
                  <a:srgbClr val="2E6CA4"/>
                </a:solidFill>
                <a:latin typeface="Arial"/>
              </a:rPr>
              <a:t>BASADO EN RIESGO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49924" y="2240280"/>
            <a:ext cx="2530602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524244" y="2532888"/>
            <a:ext cx="530352" cy="530352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24244" y="2532888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24244" y="3200400"/>
            <a:ext cx="1981962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142845"/>
                </a:solidFill>
                <a:latin typeface="Arial"/>
              </a:rPr>
              <a:t>Una fuente de verdad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24244" y="3886200"/>
            <a:ext cx="198196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Un expediente único por tercero, compartido por compliance, compras, antifraude y sostenibilidad.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4244" y="4892040"/>
            <a:ext cx="198196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1" i="0" spc="100">
                <a:solidFill>
                  <a:srgbClr val="2E6CA4"/>
                </a:solidFill>
                <a:latin typeface="Arial"/>
              </a:rPr>
              <a:t>INTEGRACIÓN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091422" y="2240280"/>
            <a:ext cx="2530602" cy="3017520"/>
          </a:xfrm>
          <a:prstGeom prst="rect">
            <a:avLst/>
          </a:prstGeom>
          <a:solidFill>
            <a:srgbClr val="F2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9365742" y="2532888"/>
            <a:ext cx="530352" cy="530352"/>
          </a:xfrm>
          <a:prstGeom prst="ellipse">
            <a:avLst/>
          </a:prstGeom>
          <a:solidFill>
            <a:srgbClr val="2E6C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65742" y="2532888"/>
            <a:ext cx="530352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65742" y="3200400"/>
            <a:ext cx="1981962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142845"/>
                </a:solidFill>
                <a:latin typeface="Arial"/>
              </a:rPr>
              <a:t>Denuncias conectadas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65742" y="3886200"/>
            <a:ext cx="198196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45525F"/>
                </a:solidFill>
                <a:latin typeface="Arial"/>
              </a:rPr>
              <a:t>El canal de denuncias es el primer detector de fraude: sus señales deben alimentar la DD.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65742" y="4892040"/>
            <a:ext cx="1981962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1" i="0" spc="100">
                <a:solidFill>
                  <a:srgbClr val="2E6CA4"/>
                </a:solidFill>
                <a:latin typeface="Arial"/>
              </a:rPr>
              <a:t>DETECCIÓN TEMPRANA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8" y="5486400"/>
            <a:ext cx="11055096" cy="640080"/>
          </a:xfrm>
          <a:prstGeom prst="rect">
            <a:avLst/>
          </a:prstGeom>
          <a:solidFill>
            <a:srgbClr val="0D23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86968" y="5486400"/>
            <a:ext cx="10415016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 i="0">
                <a:solidFill>
                  <a:srgbClr val="3A86C4"/>
                </a:solidFill>
                <a:latin typeface="Arial"/>
              </a:rPr>
              <a:t>Marcos que convergen:  </a:t>
            </a:r>
            <a:r>
              <a:rPr sz="1300" b="0" i="0">
                <a:solidFill>
                  <a:srgbClr val="FFFFFF"/>
                </a:solidFill>
                <a:latin typeface="Arial"/>
              </a:rPr>
              <a:t>ISO 37301 · ISO 37001 · COSO ERM · ISO 31000: la due diligence se gestiona dentro del sistema de compliance y de riesgos que la empresa ya tiene.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8A96A4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8A96A4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3A86C4"/>
                </a:solidFill>
                <a:latin typeface="Arial"/>
              </a:rPr>
              <a:t>RESILIENCIA  |  EL RESULTADO</a:t>
            </a:r>
          </a:p>
        </p:txBody>
      </p:sp>
      <p:sp>
        <p:nvSpPr>
          <p:cNvPr id="3" name="Rectangle 2"/>
          <p:cNvSpPr/>
          <p:nvPr/>
        </p:nvSpPr>
        <p:spPr>
          <a:xfrm>
            <a:off x="566928" y="1051560"/>
            <a:ext cx="77724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1234440"/>
            <a:ext cx="10789920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Arial"/>
              </a:rPr>
              <a:t>La resiliencia es el resultado, no el requisito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01168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AEC3DB"/>
                </a:solidFill>
                <a:latin typeface="Arial"/>
              </a:rPr>
              <a:t>Una due diligence integrada y continua es lo que permite a la organización resistir y recuperarse cuando un tercero falla.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2606040"/>
            <a:ext cx="5344668" cy="141732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8" y="2843784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3A86C4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1328" y="2825496"/>
            <a:ext cx="42062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Anticipar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1328" y="3282696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EC3DB"/>
                </a:solidFill>
                <a:latin typeface="Arial"/>
              </a:rPr>
              <a:t>Alertas tempranas sobre terceros críticos: fraude, sanciones, insolvencia o disrupción.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77356" y="2606040"/>
            <a:ext cx="5344668" cy="141732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51676" y="2843784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3A86C4"/>
                </a:solidFill>
                <a:latin typeface="Arial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1756" y="2825496"/>
            <a:ext cx="42062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Priorizar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1756" y="3282696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EC3DB"/>
                </a:solidFill>
                <a:latin typeface="Arial"/>
              </a:rPr>
              <a:t>Dependencias críticas identificadas y alternativas definidas antes de la crisis.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4206240"/>
            <a:ext cx="5344668" cy="141732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1248" y="4443984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3A86C4"/>
                </a:solidFill>
                <a:latin typeface="Arial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1328" y="4425696"/>
            <a:ext cx="42062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Responder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1328" y="4882896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EC3DB"/>
                </a:solidFill>
                <a:latin typeface="Arial"/>
              </a:rPr>
              <a:t>Continuidad probada con los proveedores clave: planes, pruebas y roles claros.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77356" y="4206240"/>
            <a:ext cx="5344668" cy="141732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51676" y="4443984"/>
            <a:ext cx="640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3A86C4"/>
                </a:solidFill>
                <a:latin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1756" y="4425696"/>
            <a:ext cx="42062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</a:rPr>
              <a:t>Evidenciar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1756" y="4882896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AEC3DB"/>
                </a:solidFill>
                <a:latin typeface="Arial"/>
              </a:rPr>
              <a:t>ISO 22301, certificable por tercera parte: la resiliencia deja de ser una declaración y pasa a ser evidencia verificable.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355080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6E86A6"/>
                </a:solidFill>
                <a:latin typeface="Arial"/>
              </a:rPr>
              <a:t>ACATIA Corporate Compliance  ·  Martes Class ICPF  ·  13/10/2026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83112" y="63550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6E86A6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475488"/>
            <a:ext cx="11055096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spc="300">
                <a:solidFill>
                  <a:srgbClr val="3A86C4"/>
                </a:solidFill>
                <a:latin typeface="Arial"/>
              </a:rPr>
              <a:t>PARA EL DEBATE</a:t>
            </a:r>
          </a:p>
        </p:txBody>
      </p:sp>
      <p:sp>
        <p:nvSpPr>
          <p:cNvPr id="3" name="Rectangle 2"/>
          <p:cNvSpPr/>
          <p:nvPr/>
        </p:nvSpPr>
        <p:spPr>
          <a:xfrm>
            <a:off x="585216" y="1645920"/>
            <a:ext cx="777240" cy="54864"/>
          </a:xfrm>
          <a:prstGeom prst="rect">
            <a:avLst/>
          </a:prstGeom>
          <a:solidFill>
            <a:srgbClr val="3A86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66928" y="1828800"/>
            <a:ext cx="1078992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800" b="1" i="0">
                <a:solidFill>
                  <a:srgbClr val="FFFFFF"/>
                </a:solidFill>
                <a:latin typeface="Arial"/>
              </a:rPr>
              <a:t>Si mañana un tercero crítico sufre un fraude o una disrupción grave, </a:t>
            </a:r>
            <a:r>
              <a:rPr sz="2800" b="1" i="0">
                <a:solidFill>
                  <a:srgbClr val="3A86C4"/>
                </a:solidFill>
                <a:latin typeface="Arial"/>
              </a:rPr>
              <a:t>¿su organización lo sabría esta semana… o el próximo trimestre?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384048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600" b="0" i="0">
                <a:solidFill>
                  <a:srgbClr val="AEC3DB"/>
                </a:solidFill>
                <a:latin typeface="Arial"/>
              </a:rPr>
              <a:t>Gracias  ·  Preguntas y respuestas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50468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1" i="0" spc="200">
                <a:solidFill>
                  <a:srgbClr val="3A86C4"/>
                </a:solidFill>
                <a:latin typeface="Arial"/>
              </a:rPr>
              <a:t>CONTACTO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797296"/>
            <a:ext cx="64008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Arial"/>
              </a:rPr>
              <a:t>Ingrid Matos  ·  ingrid.matos@acatiacompliance.com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0" y="5532120"/>
            <a:ext cx="4764024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Arial"/>
              </a:rPr>
              <a:t>ACATIA Corporate Compliance  ·  acatiacompliance.com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5779008"/>
            <a:ext cx="4764024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900" b="0" i="0">
                <a:solidFill>
                  <a:srgbClr val="6E86A6"/>
                </a:solidFill>
                <a:latin typeface="Arial"/>
              </a:rPr>
              <a:t>España · Portugal · México · Ecuador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1843</Words>
  <Application>Microsoft Office PowerPoint</Application>
  <PresentationFormat>Widescreen</PresentationFormat>
  <Paragraphs>251</Paragraphs>
  <Slides>12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Montserrat</vt:lpstr>
      <vt:lpstr>Calibri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Rocio Peña</dc:creator>
  <cp:lastModifiedBy>Ingrid Matos - Acatia Compliance</cp:lastModifiedBy>
  <cp:revision>19</cp:revision>
  <dcterms:created xsi:type="dcterms:W3CDTF">2022-12-09T09:50:15Z</dcterms:created>
  <dcterms:modified xsi:type="dcterms:W3CDTF">2026-10-06T13:13:30Z</dcterms:modified>
</cp:coreProperties>
</file>